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9" r:id="rId5"/>
    <p:sldId id="271" r:id="rId6"/>
    <p:sldId id="259" r:id="rId7"/>
    <p:sldId id="273" r:id="rId8"/>
    <p:sldId id="260" r:id="rId9"/>
    <p:sldId id="262" r:id="rId10"/>
    <p:sldId id="266" r:id="rId11"/>
    <p:sldId id="261" r:id="rId12"/>
    <p:sldId id="265" r:id="rId13"/>
    <p:sldId id="270" r:id="rId14"/>
    <p:sldId id="263" r:id="rId15"/>
    <p:sldId id="264" r:id="rId16"/>
    <p:sldId id="274" r:id="rId17"/>
    <p:sldId id="272"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id="{E1EEEE80-FB0D-47D7-A7EB-C2DB862511C1}">
          <p14:sldIdLst>
            <p14:sldId id="256"/>
            <p14:sldId id="257"/>
            <p14:sldId id="258"/>
            <p14:sldId id="269"/>
          </p14:sldIdLst>
        </p14:section>
        <p14:section name="Recognizing" id="{0B428274-8461-400F-AC52-EDC4A06E5E06}">
          <p14:sldIdLst>
            <p14:sldId id="271"/>
            <p14:sldId id="259"/>
            <p14:sldId id="273"/>
            <p14:sldId id="260"/>
            <p14:sldId id="262"/>
            <p14:sldId id="266"/>
            <p14:sldId id="261"/>
            <p14:sldId id="265"/>
            <p14:sldId id="270"/>
          </p14:sldIdLst>
        </p14:section>
        <p14:section name="Retention" id="{083B7BC7-1EF5-48A9-B9FA-A6540BE2509A}">
          <p14:sldIdLst>
            <p14:sldId id="263"/>
            <p14:sldId id="264"/>
            <p14:sldId id="274"/>
            <p14:sldId id="272"/>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33" autoAdjust="0"/>
  </p:normalViewPr>
  <p:slideViewPr>
    <p:cSldViewPr>
      <p:cViewPr varScale="1">
        <p:scale>
          <a:sx n="111" d="100"/>
          <a:sy n="111" d="100"/>
        </p:scale>
        <p:origin x="-1530" y="-96"/>
      </p:cViewPr>
      <p:guideLst>
        <p:guide orient="horz" pos="2160"/>
        <p:guide pos="2880"/>
      </p:guideLst>
    </p:cSldViewPr>
  </p:slideViewPr>
  <p:notesTextViewPr>
    <p:cViewPr>
      <p:scale>
        <a:sx n="1" d="1"/>
        <a:sy n="1" d="1"/>
      </p:scale>
      <p:origin x="0" y="0"/>
    </p:cViewPr>
  </p:notesTextViewPr>
  <p:notesViewPr>
    <p:cSldViewPr>
      <p:cViewPr varScale="1">
        <p:scale>
          <a:sx n="98" d="100"/>
          <a:sy n="98" d="100"/>
        </p:scale>
        <p:origin x="-35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GPA vs. Career</a:t>
            </a:r>
          </a:p>
        </c:rich>
      </c:tx>
      <c:layout>
        <c:manualLayout>
          <c:xMode val="edge"/>
          <c:yMode val="edge"/>
          <c:x val="0.37470231399646475"/>
          <c:y val="3.5968523293867086E-2"/>
        </c:manualLayout>
      </c:layout>
      <c:overlay val="0"/>
    </c:title>
    <c:autoTitleDeleted val="0"/>
    <c:plotArea>
      <c:layout/>
      <c:lineChart>
        <c:grouping val="standard"/>
        <c:varyColors val="0"/>
        <c:ser>
          <c:idx val="0"/>
          <c:order val="0"/>
          <c:tx>
            <c:strRef>
              <c:f>Sheet1!$B$1</c:f>
              <c:strCache>
                <c:ptCount val="1"/>
                <c:pt idx="0">
                  <c:v>GPA</c:v>
                </c:pt>
              </c:strCache>
            </c:strRef>
          </c:tx>
          <c:spPr>
            <a:ln w="28575"/>
          </c:spPr>
          <c:marker>
            <c:symbol val="circle"/>
            <c:size val="7"/>
          </c:marker>
          <c:cat>
            <c:strRef>
              <c:f>Sheet1!$A$2:$A$19</c:f>
              <c:strCache>
                <c:ptCount val="18"/>
                <c:pt idx="0">
                  <c:v>1st</c:v>
                </c:pt>
                <c:pt idx="1">
                  <c:v>2nd</c:v>
                </c:pt>
                <c:pt idx="2">
                  <c:v>3rd</c:v>
                </c:pt>
                <c:pt idx="3">
                  <c:v>4th</c:v>
                </c:pt>
                <c:pt idx="4">
                  <c:v>5th</c:v>
                </c:pt>
                <c:pt idx="5">
                  <c:v>6th</c:v>
                </c:pt>
                <c:pt idx="6">
                  <c:v>7th</c:v>
                </c:pt>
                <c:pt idx="7">
                  <c:v>8th</c:v>
                </c:pt>
                <c:pt idx="8">
                  <c:v>9th</c:v>
                </c:pt>
                <c:pt idx="9">
                  <c:v>10th</c:v>
                </c:pt>
                <c:pt idx="10">
                  <c:v>11th</c:v>
                </c:pt>
                <c:pt idx="11">
                  <c:v>12th</c:v>
                </c:pt>
                <c:pt idx="12">
                  <c:v>Fr.</c:v>
                </c:pt>
                <c:pt idx="13">
                  <c:v>Sph.</c:v>
                </c:pt>
                <c:pt idx="14">
                  <c:v>Jr.</c:v>
                </c:pt>
                <c:pt idx="15">
                  <c:v>Sr.</c:v>
                </c:pt>
                <c:pt idx="16">
                  <c:v>MS</c:v>
                </c:pt>
                <c:pt idx="17">
                  <c:v>PhD</c:v>
                </c:pt>
              </c:strCache>
            </c:strRef>
          </c:cat>
          <c:val>
            <c:numRef>
              <c:f>Sheet1!$B$2:$B$19</c:f>
              <c:numCache>
                <c:formatCode>General</c:formatCode>
                <c:ptCount val="18"/>
                <c:pt idx="0">
                  <c:v>3.6</c:v>
                </c:pt>
                <c:pt idx="1">
                  <c:v>3.65</c:v>
                </c:pt>
                <c:pt idx="2">
                  <c:v>3.75</c:v>
                </c:pt>
                <c:pt idx="3">
                  <c:v>3.95</c:v>
                </c:pt>
                <c:pt idx="4">
                  <c:v>3.4</c:v>
                </c:pt>
                <c:pt idx="5">
                  <c:v>2.9</c:v>
                </c:pt>
                <c:pt idx="6">
                  <c:v>2.75</c:v>
                </c:pt>
                <c:pt idx="7">
                  <c:v>2.8</c:v>
                </c:pt>
                <c:pt idx="8">
                  <c:v>3</c:v>
                </c:pt>
                <c:pt idx="9">
                  <c:v>2.6</c:v>
                </c:pt>
                <c:pt idx="10">
                  <c:v>2.8</c:v>
                </c:pt>
                <c:pt idx="11">
                  <c:v>3</c:v>
                </c:pt>
                <c:pt idx="12">
                  <c:v>4</c:v>
                </c:pt>
                <c:pt idx="13">
                  <c:v>3.9</c:v>
                </c:pt>
                <c:pt idx="14">
                  <c:v>4</c:v>
                </c:pt>
                <c:pt idx="15">
                  <c:v>4</c:v>
                </c:pt>
                <c:pt idx="16">
                  <c:v>3.89</c:v>
                </c:pt>
                <c:pt idx="17">
                  <c:v>3.92</c:v>
                </c:pt>
              </c:numCache>
            </c:numRef>
          </c:val>
          <c:smooth val="0"/>
        </c:ser>
        <c:dLbls>
          <c:showLegendKey val="0"/>
          <c:showVal val="0"/>
          <c:showCatName val="0"/>
          <c:showSerName val="0"/>
          <c:showPercent val="0"/>
          <c:showBubbleSize val="0"/>
        </c:dLbls>
        <c:marker val="1"/>
        <c:smooth val="0"/>
        <c:axId val="98212352"/>
        <c:axId val="90282176"/>
      </c:lineChart>
      <c:catAx>
        <c:axId val="98212352"/>
        <c:scaling>
          <c:orientation val="minMax"/>
        </c:scaling>
        <c:delete val="0"/>
        <c:axPos val="b"/>
        <c:majorGridlines/>
        <c:majorTickMark val="out"/>
        <c:minorTickMark val="none"/>
        <c:tickLblPos val="nextTo"/>
        <c:crossAx val="90282176"/>
        <c:crosses val="autoZero"/>
        <c:auto val="1"/>
        <c:lblAlgn val="ctr"/>
        <c:lblOffset val="100"/>
        <c:tickMarkSkip val="1"/>
        <c:noMultiLvlLbl val="0"/>
      </c:catAx>
      <c:valAx>
        <c:axId val="90282176"/>
        <c:scaling>
          <c:orientation val="minMax"/>
          <c:max val="4"/>
          <c:min val="2.4"/>
        </c:scaling>
        <c:delete val="0"/>
        <c:axPos val="l"/>
        <c:majorGridlines/>
        <c:numFmt formatCode="General" sourceLinked="1"/>
        <c:majorTickMark val="out"/>
        <c:minorTickMark val="none"/>
        <c:tickLblPos val="nextTo"/>
        <c:crossAx val="98212352"/>
        <c:crosses val="autoZero"/>
        <c:crossBetween val="midCat"/>
      </c:valAx>
    </c:plotArea>
    <c:plotVisOnly val="1"/>
    <c:dispBlanksAs val="gap"/>
    <c:showDLblsOverMax val="0"/>
  </c:chart>
  <c:spPr>
    <a:solidFill>
      <a:schemeClr val="lt1"/>
    </a:solidFill>
    <a:ln w="190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500 STEM Majors: Age of First STEM Interest</a:t>
            </a:r>
          </a:p>
        </c:rich>
      </c:tx>
      <c:layout/>
      <c:overlay val="0"/>
    </c:title>
    <c:autoTitleDeleted val="0"/>
    <c:plotArea>
      <c:layout/>
      <c:pieChart>
        <c:varyColors val="1"/>
        <c:ser>
          <c:idx val="0"/>
          <c:order val="0"/>
          <c:tx>
            <c:strRef>
              <c:f>Sheet1!$B$1</c:f>
              <c:strCache>
                <c:ptCount val="1"/>
                <c:pt idx="0">
                  <c:v>First Interested</c:v>
                </c:pt>
              </c:strCache>
            </c:strRef>
          </c:tx>
          <c:dLbls>
            <c:dLblPos val="outEnd"/>
            <c:showLegendKey val="0"/>
            <c:showVal val="0"/>
            <c:showCatName val="0"/>
            <c:showSerName val="0"/>
            <c:showPercent val="1"/>
            <c:showBubbleSize val="0"/>
            <c:showLeaderLines val="1"/>
          </c:dLbls>
          <c:cat>
            <c:strRef>
              <c:f>Sheet1!$A$2:$A$7</c:f>
              <c:strCache>
                <c:ptCount val="6"/>
                <c:pt idx="0">
                  <c:v>"Always"</c:v>
                </c:pt>
                <c:pt idx="1">
                  <c:v>Elementary School</c:v>
                </c:pt>
                <c:pt idx="2">
                  <c:v>Middle School</c:v>
                </c:pt>
                <c:pt idx="3">
                  <c:v>High School</c:v>
                </c:pt>
                <c:pt idx="4">
                  <c:v>College</c:v>
                </c:pt>
                <c:pt idx="5">
                  <c:v>Unsure</c:v>
                </c:pt>
              </c:strCache>
            </c:strRef>
          </c:cat>
          <c:val>
            <c:numRef>
              <c:f>Sheet1!$B$2:$B$7</c:f>
              <c:numCache>
                <c:formatCode>General</c:formatCode>
                <c:ptCount val="6"/>
                <c:pt idx="0">
                  <c:v>3</c:v>
                </c:pt>
                <c:pt idx="1">
                  <c:v>5</c:v>
                </c:pt>
                <c:pt idx="2">
                  <c:v>13</c:v>
                </c:pt>
                <c:pt idx="3">
                  <c:v>57</c:v>
                </c:pt>
                <c:pt idx="4">
                  <c:v>20</c:v>
                </c:pt>
                <c:pt idx="5">
                  <c:v>2</c:v>
                </c:pt>
              </c:numCache>
            </c:numRef>
          </c:val>
        </c:ser>
        <c:dLbls>
          <c:showLegendKey val="0"/>
          <c:showVal val="0"/>
          <c:showCatName val="0"/>
          <c:showSerName val="0"/>
          <c:showPercent val="0"/>
          <c:showBubbleSize val="0"/>
          <c:showLeaderLines val="1"/>
        </c:dLbls>
        <c:firstSliceAng val="80"/>
      </c:pieChart>
    </c:plotArea>
    <c:legend>
      <c:legendPos val="r"/>
      <c:layout>
        <c:manualLayout>
          <c:xMode val="edge"/>
          <c:yMode val="edge"/>
          <c:x val="0.65857728400388305"/>
          <c:y val="0.39053837874557096"/>
          <c:w val="0.22041814978607127"/>
          <c:h val="0.42498592435556992"/>
        </c:manualLayout>
      </c:layout>
      <c:overlay val="0"/>
    </c:legend>
    <c:plotVisOnly val="1"/>
    <c:dispBlanksAs val="gap"/>
    <c:showDLblsOverMax val="0"/>
  </c:chart>
  <c:spPr>
    <a:solidFill>
      <a:schemeClr val="lt1"/>
    </a:solidFill>
    <a:ln w="190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Prior Experience </a:t>
            </a:r>
            <a:r>
              <a:rPr lang="en-US" dirty="0"/>
              <a:t>vs. </a:t>
            </a:r>
            <a:r>
              <a:rPr lang="en-US" dirty="0" smtClean="0"/>
              <a:t>Grade, 30 students</a:t>
            </a:r>
            <a:endParaRPr lang="en-US" dirty="0"/>
          </a:p>
        </c:rich>
      </c:tx>
      <c:layout/>
      <c:overlay val="0"/>
    </c:title>
    <c:autoTitleDeleted val="0"/>
    <c:plotArea>
      <c:layout/>
      <c:scatterChart>
        <c:scatterStyle val="smoothMarker"/>
        <c:varyColors val="0"/>
        <c:ser>
          <c:idx val="0"/>
          <c:order val="0"/>
          <c:tx>
            <c:strRef>
              <c:f>Sheet1!$B$1</c:f>
              <c:strCache>
                <c:ptCount val="1"/>
                <c:pt idx="0">
                  <c:v>Y-Values</c:v>
                </c:pt>
              </c:strCache>
            </c:strRef>
          </c:tx>
          <c:xVal>
            <c:numRef>
              <c:f>Sheet1!$A$2:$A$5</c:f>
              <c:numCache>
                <c:formatCode>General</c:formatCode>
                <c:ptCount val="4"/>
                <c:pt idx="0">
                  <c:v>0</c:v>
                </c:pt>
                <c:pt idx="1">
                  <c:v>1</c:v>
                </c:pt>
                <c:pt idx="2">
                  <c:v>4</c:v>
                </c:pt>
                <c:pt idx="3">
                  <c:v>7</c:v>
                </c:pt>
              </c:numCache>
            </c:numRef>
          </c:xVal>
          <c:yVal>
            <c:numRef>
              <c:f>Sheet1!$B$2:$B$5</c:f>
              <c:numCache>
                <c:formatCode>General</c:formatCode>
                <c:ptCount val="4"/>
                <c:pt idx="0">
                  <c:v>79.599999999999994</c:v>
                </c:pt>
                <c:pt idx="1">
                  <c:v>84.8</c:v>
                </c:pt>
                <c:pt idx="2">
                  <c:v>90</c:v>
                </c:pt>
                <c:pt idx="3">
                  <c:v>98.6</c:v>
                </c:pt>
              </c:numCache>
            </c:numRef>
          </c:yVal>
          <c:smooth val="1"/>
        </c:ser>
        <c:dLbls>
          <c:showLegendKey val="0"/>
          <c:showVal val="0"/>
          <c:showCatName val="0"/>
          <c:showSerName val="0"/>
          <c:showPercent val="0"/>
          <c:showBubbleSize val="0"/>
        </c:dLbls>
        <c:axId val="36008448"/>
        <c:axId val="36010176"/>
      </c:scatterChart>
      <c:valAx>
        <c:axId val="36008448"/>
        <c:scaling>
          <c:orientation val="minMax"/>
        </c:scaling>
        <c:delete val="0"/>
        <c:axPos val="b"/>
        <c:minorGridlines/>
        <c:title>
          <c:tx>
            <c:rich>
              <a:bodyPr/>
              <a:lstStyle/>
              <a:p>
                <a:pPr>
                  <a:defRPr/>
                </a:pPr>
                <a:r>
                  <a:rPr lang="en-US" dirty="0"/>
                  <a:t>Years of prior experience</a:t>
                </a:r>
              </a:p>
            </c:rich>
          </c:tx>
          <c:layout/>
          <c:overlay val="0"/>
        </c:title>
        <c:numFmt formatCode="General" sourceLinked="1"/>
        <c:majorTickMark val="none"/>
        <c:minorTickMark val="none"/>
        <c:tickLblPos val="nextTo"/>
        <c:crossAx val="36010176"/>
        <c:crosses val="autoZero"/>
        <c:crossBetween val="midCat"/>
      </c:valAx>
      <c:valAx>
        <c:axId val="36010176"/>
        <c:scaling>
          <c:orientation val="minMax"/>
          <c:max val="100"/>
          <c:min val="75"/>
        </c:scaling>
        <c:delete val="0"/>
        <c:axPos val="l"/>
        <c:majorGridlines/>
        <c:title>
          <c:tx>
            <c:rich>
              <a:bodyPr/>
              <a:lstStyle/>
              <a:p>
                <a:pPr>
                  <a:defRPr/>
                </a:pPr>
                <a:r>
                  <a:rPr lang="en-US" dirty="0"/>
                  <a:t>Grade</a:t>
                </a:r>
              </a:p>
            </c:rich>
          </c:tx>
          <c:layout/>
          <c:overlay val="0"/>
        </c:title>
        <c:numFmt formatCode="General" sourceLinked="1"/>
        <c:majorTickMark val="none"/>
        <c:minorTickMark val="none"/>
        <c:tickLblPos val="nextTo"/>
        <c:crossAx val="36008448"/>
        <c:crosses val="autoZero"/>
        <c:crossBetween val="midCat"/>
      </c:valAx>
    </c:plotArea>
    <c:plotVisOnly val="1"/>
    <c:dispBlanksAs val="gap"/>
    <c:showDLblsOverMax val="0"/>
  </c:chart>
  <c:spPr>
    <a:solidFill>
      <a:schemeClr val="lt1"/>
    </a:solidFill>
    <a:ln w="190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The</a:t>
            </a:r>
            <a:r>
              <a:rPr lang="en-US" baseline="0" dirty="0" smtClean="0"/>
              <a:t> loss of STEM students</a:t>
            </a:r>
            <a:endParaRPr lang="en-US" dirty="0"/>
          </a:p>
        </c:rich>
      </c:tx>
      <c:layout/>
      <c:overlay val="0"/>
    </c:title>
    <c:autoTitleDeleted val="0"/>
    <c:plotArea>
      <c:layout/>
      <c:areaChart>
        <c:grouping val="standard"/>
        <c:varyColors val="0"/>
        <c:ser>
          <c:idx val="0"/>
          <c:order val="0"/>
          <c:tx>
            <c:strRef>
              <c:f>Sheet1!$B$1</c:f>
              <c:strCache>
                <c:ptCount val="1"/>
                <c:pt idx="0">
                  <c:v>Series 1</c:v>
                </c:pt>
              </c:strCache>
            </c:strRef>
          </c:tx>
          <c:cat>
            <c:numRef>
              <c:f>Sheet1!$A$2:$A$7</c:f>
              <c:numCache>
                <c:formatCode>General</c:formatCode>
                <c:ptCount val="6"/>
              </c:numCache>
            </c:numRef>
          </c:cat>
          <c:val>
            <c:numRef>
              <c:f>Sheet1!$B$2:$B$7</c:f>
              <c:numCache>
                <c:formatCode>General</c:formatCode>
                <c:ptCount val="6"/>
                <c:pt idx="0">
                  <c:v>4012770</c:v>
                </c:pt>
                <c:pt idx="1">
                  <c:v>2799250</c:v>
                </c:pt>
                <c:pt idx="2">
                  <c:v>1861501</c:v>
                </c:pt>
                <c:pt idx="3">
                  <c:v>1303050</c:v>
                </c:pt>
                <c:pt idx="4">
                  <c:v>277550</c:v>
                </c:pt>
                <c:pt idx="5">
                  <c:v>166530</c:v>
                </c:pt>
              </c:numCache>
            </c:numRef>
          </c:val>
        </c:ser>
        <c:dLbls>
          <c:showLegendKey val="0"/>
          <c:showVal val="0"/>
          <c:showCatName val="0"/>
          <c:showSerName val="0"/>
          <c:showPercent val="0"/>
          <c:showBubbleSize val="0"/>
        </c:dLbls>
        <c:axId val="100661248"/>
        <c:axId val="36018368"/>
      </c:areaChart>
      <c:catAx>
        <c:axId val="100661248"/>
        <c:scaling>
          <c:orientation val="minMax"/>
        </c:scaling>
        <c:delete val="0"/>
        <c:axPos val="b"/>
        <c:numFmt formatCode="General" sourceLinked="1"/>
        <c:majorTickMark val="out"/>
        <c:minorTickMark val="none"/>
        <c:tickLblPos val="nextTo"/>
        <c:crossAx val="36018368"/>
        <c:crosses val="autoZero"/>
        <c:auto val="1"/>
        <c:lblAlgn val="ctr"/>
        <c:lblOffset val="100"/>
        <c:noMultiLvlLbl val="0"/>
      </c:catAx>
      <c:valAx>
        <c:axId val="36018368"/>
        <c:scaling>
          <c:orientation val="minMax"/>
        </c:scaling>
        <c:delete val="0"/>
        <c:axPos val="l"/>
        <c:majorGridlines/>
        <c:numFmt formatCode="General" sourceLinked="1"/>
        <c:majorTickMark val="out"/>
        <c:minorTickMark val="none"/>
        <c:tickLblPos val="nextTo"/>
        <c:txPr>
          <a:bodyPr/>
          <a:lstStyle/>
          <a:p>
            <a:pPr>
              <a:defRPr sz="1400" baseline="0"/>
            </a:pPr>
            <a:endParaRPr lang="en-US"/>
          </a:p>
        </c:txPr>
        <c:crossAx val="1006612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0.17347</cdr:x>
      <cdr:y>0.82728</cdr:y>
    </cdr:from>
    <cdr:to>
      <cdr:x>0.45918</cdr:x>
      <cdr:y>0.90718</cdr:y>
    </cdr:to>
    <cdr:sp macro="" textlink="">
      <cdr:nvSpPr>
        <cdr:cNvPr id="2" name="TextBox 4"/>
        <cdr:cNvSpPr txBox="1"/>
      </cdr:nvSpPr>
      <cdr:spPr>
        <a:xfrm xmlns:a="http://schemas.openxmlformats.org/drawingml/2006/main">
          <a:off x="1295379" y="3505218"/>
          <a:ext cx="2133568" cy="3385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smtClean="0"/>
            <a:t>Started AI research</a:t>
          </a:r>
          <a:endParaRPr lang="en-US" sz="1600" dirty="0"/>
        </a:p>
      </cdr:txBody>
    </cdr:sp>
  </cdr:relSizeAnchor>
  <cdr:relSizeAnchor xmlns:cdr="http://schemas.openxmlformats.org/drawingml/2006/chartDrawing">
    <cdr:from>
      <cdr:x>0.31633</cdr:x>
      <cdr:y>0.71937</cdr:y>
    </cdr:from>
    <cdr:to>
      <cdr:x>0.31633</cdr:x>
      <cdr:y>0.82728</cdr:y>
    </cdr:to>
    <cdr:cxnSp macro="">
      <cdr:nvCxnSpPr>
        <cdr:cNvPr id="3" name="Straight Arrow Connector 2"/>
        <cdr:cNvCxnSpPr>
          <a:stCxn xmlns:a="http://schemas.openxmlformats.org/drawingml/2006/main" id="2" idx="0"/>
        </cdr:cNvCxnSpPr>
      </cdr:nvCxnSpPr>
      <cdr:spPr>
        <a:xfrm xmlns:a="http://schemas.openxmlformats.org/drawingml/2006/main" flipV="1">
          <a:off x="2362200" y="3048000"/>
          <a:ext cx="0" cy="457218"/>
        </a:xfrm>
        <a:prstGeom xmlns:a="http://schemas.openxmlformats.org/drawingml/2006/main" prst="straightConnector1">
          <a:avLst/>
        </a:prstGeom>
        <a:ln xmlns:a="http://schemas.openxmlformats.org/drawingml/2006/main" w="25400">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0.33673</cdr:x>
      <cdr:y>0.39565</cdr:y>
    </cdr:from>
    <cdr:to>
      <cdr:x>0.62244</cdr:x>
      <cdr:y>0.53366</cdr:y>
    </cdr:to>
    <cdr:sp macro="" textlink="">
      <cdr:nvSpPr>
        <cdr:cNvPr id="8" name="TextBox 4"/>
        <cdr:cNvSpPr txBox="1"/>
      </cdr:nvSpPr>
      <cdr:spPr>
        <a:xfrm xmlns:a="http://schemas.openxmlformats.org/drawingml/2006/main">
          <a:off x="2514600" y="1676400"/>
          <a:ext cx="2133568" cy="5847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Started number theory research</a:t>
          </a:r>
          <a:endParaRPr lang="en-US" sz="1600" dirty="0"/>
        </a:p>
      </cdr:txBody>
    </cdr:sp>
  </cdr:relSizeAnchor>
  <cdr:relSizeAnchor xmlns:cdr="http://schemas.openxmlformats.org/drawingml/2006/chartDrawing">
    <cdr:from>
      <cdr:x>0.47959</cdr:x>
      <cdr:y>0.53366</cdr:y>
    </cdr:from>
    <cdr:to>
      <cdr:x>0.47959</cdr:x>
      <cdr:y>0.59347</cdr:y>
    </cdr:to>
    <cdr:cxnSp macro="">
      <cdr:nvCxnSpPr>
        <cdr:cNvPr id="9" name="Straight Arrow Connector 8"/>
        <cdr:cNvCxnSpPr>
          <a:stCxn xmlns:a="http://schemas.openxmlformats.org/drawingml/2006/main" id="8" idx="2"/>
        </cdr:cNvCxnSpPr>
      </cdr:nvCxnSpPr>
      <cdr:spPr>
        <a:xfrm xmlns:a="http://schemas.openxmlformats.org/drawingml/2006/main">
          <a:off x="3581421" y="2261154"/>
          <a:ext cx="0" cy="253417"/>
        </a:xfrm>
        <a:prstGeom xmlns:a="http://schemas.openxmlformats.org/drawingml/2006/main" prst="straightConnector1">
          <a:avLst/>
        </a:prstGeom>
        <a:ln xmlns:a="http://schemas.openxmlformats.org/drawingml/2006/main" w="25400">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0.28572</cdr:x>
      <cdr:y>0.16186</cdr:y>
    </cdr:from>
    <cdr:to>
      <cdr:x>0.57143</cdr:x>
      <cdr:y>0.24176</cdr:y>
    </cdr:to>
    <cdr:sp macro="" textlink="">
      <cdr:nvSpPr>
        <cdr:cNvPr id="14" name="TextBox 4"/>
        <cdr:cNvSpPr txBox="1"/>
      </cdr:nvSpPr>
      <cdr:spPr>
        <a:xfrm xmlns:a="http://schemas.openxmlformats.org/drawingml/2006/main">
          <a:off x="2133658" y="685812"/>
          <a:ext cx="2133568" cy="3385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smtClean="0"/>
            <a:t>Started programming</a:t>
          </a:r>
          <a:endParaRPr lang="en-US" sz="1600" dirty="0"/>
        </a:p>
      </cdr:txBody>
    </cdr:sp>
  </cdr:relSizeAnchor>
  <cdr:relSizeAnchor xmlns:cdr="http://schemas.openxmlformats.org/drawingml/2006/chartDrawing">
    <cdr:from>
      <cdr:x>0.2449</cdr:x>
      <cdr:y>0.21581</cdr:y>
    </cdr:from>
    <cdr:to>
      <cdr:x>0.28572</cdr:x>
      <cdr:y>0.25178</cdr:y>
    </cdr:to>
    <cdr:cxnSp macro="">
      <cdr:nvCxnSpPr>
        <cdr:cNvPr id="15" name="Straight Arrow Connector 14"/>
        <cdr:cNvCxnSpPr/>
      </cdr:nvCxnSpPr>
      <cdr:spPr>
        <a:xfrm xmlns:a="http://schemas.openxmlformats.org/drawingml/2006/main" flipH="1">
          <a:off x="1828800" y="914400"/>
          <a:ext cx="304827" cy="152406"/>
        </a:xfrm>
        <a:prstGeom xmlns:a="http://schemas.openxmlformats.org/drawingml/2006/main" prst="straightConnector1">
          <a:avLst/>
        </a:prstGeom>
        <a:ln xmlns:a="http://schemas.openxmlformats.org/drawingml/2006/main" w="25400">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0.60204</cdr:x>
      <cdr:y>0</cdr:y>
    </cdr:from>
    <cdr:to>
      <cdr:x>0.80612</cdr:x>
      <cdr:y>0.0799</cdr:y>
    </cdr:to>
    <cdr:sp macro="" textlink="">
      <cdr:nvSpPr>
        <cdr:cNvPr id="16" name="TextBox 4"/>
        <cdr:cNvSpPr txBox="1"/>
      </cdr:nvSpPr>
      <cdr:spPr>
        <a:xfrm xmlns:a="http://schemas.openxmlformats.org/drawingml/2006/main">
          <a:off x="4495800" y="0"/>
          <a:ext cx="1523988" cy="3385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First CS course</a:t>
          </a:r>
          <a:endParaRPr lang="en-US" sz="1600" dirty="0"/>
        </a:p>
      </cdr:txBody>
    </cdr:sp>
  </cdr:relSizeAnchor>
  <cdr:relSizeAnchor xmlns:cdr="http://schemas.openxmlformats.org/drawingml/2006/chartDrawing">
    <cdr:from>
      <cdr:x>0.69569</cdr:x>
      <cdr:y>0.07042</cdr:y>
    </cdr:from>
    <cdr:to>
      <cdr:x>0.69607</cdr:x>
      <cdr:y>0.11177</cdr:y>
    </cdr:to>
    <cdr:cxnSp macro="">
      <cdr:nvCxnSpPr>
        <cdr:cNvPr id="17" name="Straight Arrow Connector 16"/>
        <cdr:cNvCxnSpPr/>
      </cdr:nvCxnSpPr>
      <cdr:spPr>
        <a:xfrm xmlns:a="http://schemas.openxmlformats.org/drawingml/2006/main">
          <a:off x="5195131" y="298391"/>
          <a:ext cx="2836" cy="175190"/>
        </a:xfrm>
        <a:prstGeom xmlns:a="http://schemas.openxmlformats.org/drawingml/2006/main" prst="straightConnector1">
          <a:avLst/>
        </a:prstGeom>
        <a:ln xmlns:a="http://schemas.openxmlformats.org/drawingml/2006/main" w="25400">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0.70179</cdr:x>
      <cdr:y>0.25564</cdr:y>
    </cdr:from>
    <cdr:to>
      <cdr:x>0.90587</cdr:x>
      <cdr:y>0.39366</cdr:y>
    </cdr:to>
    <cdr:sp macro="" textlink="">
      <cdr:nvSpPr>
        <cdr:cNvPr id="29" name="TextBox 4"/>
        <cdr:cNvSpPr txBox="1"/>
      </cdr:nvSpPr>
      <cdr:spPr>
        <a:xfrm xmlns:a="http://schemas.openxmlformats.org/drawingml/2006/main">
          <a:off x="5240697" y="1083162"/>
          <a:ext cx="1523988" cy="5847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First AI publication</a:t>
          </a:r>
          <a:endParaRPr lang="en-US" sz="1600" dirty="0"/>
        </a:p>
      </cdr:txBody>
    </cdr:sp>
  </cdr:relSizeAnchor>
  <cdr:relSizeAnchor xmlns:cdr="http://schemas.openxmlformats.org/drawingml/2006/chartDrawing">
    <cdr:from>
      <cdr:x>0.80383</cdr:x>
      <cdr:y>0.14774</cdr:y>
    </cdr:from>
    <cdr:to>
      <cdr:x>0.80383</cdr:x>
      <cdr:y>0.25564</cdr:y>
    </cdr:to>
    <cdr:cxnSp macro="">
      <cdr:nvCxnSpPr>
        <cdr:cNvPr id="30" name="Straight Arrow Connector 29"/>
        <cdr:cNvCxnSpPr>
          <a:stCxn xmlns:a="http://schemas.openxmlformats.org/drawingml/2006/main" id="29" idx="0"/>
        </cdr:cNvCxnSpPr>
      </cdr:nvCxnSpPr>
      <cdr:spPr>
        <a:xfrm xmlns:a="http://schemas.openxmlformats.org/drawingml/2006/main" flipV="1">
          <a:off x="6002691" y="625986"/>
          <a:ext cx="0" cy="457176"/>
        </a:xfrm>
        <a:prstGeom xmlns:a="http://schemas.openxmlformats.org/drawingml/2006/main" prst="straightConnector1">
          <a:avLst/>
        </a:prstGeom>
        <a:ln xmlns:a="http://schemas.openxmlformats.org/drawingml/2006/main" w="25400">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cdr:x>
      <cdr:y>0.71937</cdr:y>
    </cdr:from>
    <cdr:to>
      <cdr:x>0.92571</cdr:x>
      <cdr:y>0.85739</cdr:y>
    </cdr:to>
    <cdr:sp macro="" textlink="">
      <cdr:nvSpPr>
        <cdr:cNvPr id="21" name="TextBox 4"/>
        <cdr:cNvSpPr txBox="1"/>
      </cdr:nvSpPr>
      <cdr:spPr>
        <a:xfrm xmlns:a="http://schemas.openxmlformats.org/drawingml/2006/main">
          <a:off x="4779262" y="3047999"/>
          <a:ext cx="2133568"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dirty="0" smtClean="0"/>
            <a:t>First technical job (web developer)</a:t>
          </a:r>
          <a:endParaRPr lang="en-US" sz="1600" dirty="0"/>
        </a:p>
      </cdr:txBody>
    </cdr:sp>
  </cdr:relSizeAnchor>
  <cdr:relSizeAnchor xmlns:cdr="http://schemas.openxmlformats.org/drawingml/2006/chartDrawing">
    <cdr:from>
      <cdr:x>0.60204</cdr:x>
      <cdr:y>0.73735</cdr:y>
    </cdr:from>
    <cdr:to>
      <cdr:x>0.64</cdr:x>
      <cdr:y>0.78838</cdr:y>
    </cdr:to>
    <cdr:cxnSp macro="">
      <cdr:nvCxnSpPr>
        <cdr:cNvPr id="22" name="Straight Arrow Connector 21"/>
        <cdr:cNvCxnSpPr>
          <a:stCxn xmlns:a="http://schemas.openxmlformats.org/drawingml/2006/main" id="21" idx="1"/>
        </cdr:cNvCxnSpPr>
      </cdr:nvCxnSpPr>
      <cdr:spPr>
        <a:xfrm xmlns:a="http://schemas.openxmlformats.org/drawingml/2006/main" flipH="1" flipV="1">
          <a:off x="4495800" y="3124200"/>
          <a:ext cx="283462" cy="216187"/>
        </a:xfrm>
        <a:prstGeom xmlns:a="http://schemas.openxmlformats.org/drawingml/2006/main" prst="straightConnector1">
          <a:avLst/>
        </a:prstGeom>
        <a:ln xmlns:a="http://schemas.openxmlformats.org/drawingml/2006/main" w="25400">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7AF7F-18F3-4C47-9C67-D31BBB10EEBE}" type="datetimeFigureOut">
              <a:rPr lang="en-US" smtClean="0"/>
              <a:t>6/27/2012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9D84A2-9991-4E2B-A538-169C73F26436}" type="slidenum">
              <a:rPr lang="en-US" smtClean="0"/>
              <a:t>‹#›</a:t>
            </a:fld>
            <a:endParaRPr lang="en-US" dirty="0"/>
          </a:p>
        </p:txBody>
      </p:sp>
    </p:spTree>
    <p:extLst>
      <p:ext uri="{BB962C8B-B14F-4D97-AF65-F5344CB8AC3E}">
        <p14:creationId xmlns:p14="http://schemas.microsoft.com/office/powerpoint/2010/main" val="184812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84A2-9991-4E2B-A538-169C73F26436}" type="slidenum">
              <a:rPr lang="en-US" smtClean="0"/>
              <a:t>2</a:t>
            </a:fld>
            <a:endParaRPr lang="en-US" dirty="0"/>
          </a:p>
        </p:txBody>
      </p:sp>
    </p:spTree>
    <p:extLst>
      <p:ext uri="{BB962C8B-B14F-4D97-AF65-F5344CB8AC3E}">
        <p14:creationId xmlns:p14="http://schemas.microsoft.com/office/powerpoint/2010/main" val="48711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all this talk of 4</a:t>
            </a:r>
            <a:r>
              <a:rPr lang="en-US" baseline="30000" dirty="0" smtClean="0"/>
              <a:t>th</a:t>
            </a:r>
            <a:r>
              <a:rPr lang="en-US" dirty="0" smtClean="0"/>
              <a:t> grade experiences</a:t>
            </a:r>
            <a:r>
              <a:rPr lang="en-US" baseline="0" dirty="0" smtClean="0"/>
              <a:t> leading to lifelong passions, it’s a good time to mention that an intuitive presentation defies background and age. You don’t need a background to understand pigeonhole sort, unless you make the mistake of trying to learn it from an algorithms textbook. So I’m going to talk a bit about how to get students involved at very young ages. Why? Because prior experience sets students up for success later in life.</a:t>
            </a:r>
            <a:endParaRPr lang="en-US" dirty="0" smtClean="0"/>
          </a:p>
          <a:p>
            <a:endParaRPr lang="en-US" dirty="0" smtClean="0"/>
          </a:p>
          <a:p>
            <a:r>
              <a:rPr lang="en-US" baseline="0" dirty="0" smtClean="0"/>
              <a:t>I polled my class at the end of the semester (after grades were finalized) for how many years of programming experience they had before taking the class. Here’s an aggregated and anonymized scatterplot of experience against grade. Lots of students also say “teach it as early as possible” in the Microsoft survey, which is exceptional advice.</a:t>
            </a:r>
          </a:p>
          <a:p>
            <a:endParaRPr lang="en-US" baseline="0" dirty="0" smtClean="0"/>
          </a:p>
          <a:p>
            <a:r>
              <a:rPr lang="en-US" baseline="0" dirty="0" smtClean="0"/>
              <a:t>So how to expose 8 year-olds to programming? And by programming, I mean “learn calculus” or “build robots”, or any number of things.</a:t>
            </a:r>
          </a:p>
          <a:p>
            <a:endParaRPr lang="en-US" baseline="0" dirty="0" smtClean="0"/>
          </a:p>
          <a:p>
            <a:r>
              <a:rPr lang="en-US" baseline="0" dirty="0" smtClean="0"/>
              <a:t>First, stop assuming they can’t do it. That’s the #1 mental block that prevents people from learning new things. You can, for example, learn how to take a basic derivative without knowing more than a tiny bit of algebra, but no one would ever think of trying to teach any calculus at all until two years of algebra and one year of </a:t>
            </a:r>
            <a:r>
              <a:rPr lang="en-US" baseline="0" dirty="0" err="1" smtClean="0"/>
              <a:t>precalc</a:t>
            </a:r>
            <a:r>
              <a:rPr lang="en-US" baseline="0" dirty="0" smtClean="0"/>
              <a:t>. Kids learn quickly and are very creative. Don’t underestimate them. When they show a willingness to learn outside of their boundaries, let them explore!</a:t>
            </a:r>
          </a:p>
          <a:p>
            <a:endParaRPr lang="en-US" baseline="0" dirty="0" smtClean="0"/>
          </a:p>
          <a:p>
            <a:r>
              <a:rPr lang="en-US" baseline="0" dirty="0" smtClean="0"/>
              <a:t>The secret is what I just did with that manifold learning work: make the topics accessible and intuitive, and stay light on the formalism until they understand what it means. Connect it with what they already know, even if it’s what you just taught them – this “springboarding” was a technique that worked very well in my classes; it completely carried over when I tutored younger students as well. Can you teach everyone everything? No. But what people assume are limits of age simply haven’t been challenged enough.</a:t>
            </a:r>
          </a:p>
          <a:p>
            <a:endParaRPr lang="en-US" baseline="0" dirty="0" smtClean="0"/>
          </a:p>
          <a:p>
            <a:r>
              <a:rPr lang="en-US" baseline="0" dirty="0" smtClean="0"/>
              <a:t>Second: Play is not bad. Play is how kids learn about the world. 61% of male STEM students were first interested by toys or games, and I was among them. One of my games actually ended up defining my childhood and was probably the only thing that got me accepted to a four year college. So if students want to make games, let them make games! Programming is programming.</a:t>
            </a:r>
          </a:p>
          <a:p>
            <a:endParaRPr lang="en-US" baseline="0" dirty="0" smtClean="0"/>
          </a:p>
          <a:p>
            <a:r>
              <a:rPr lang="en-US" baseline="0" dirty="0" smtClean="0"/>
              <a:t>Interest groups and role models. I know your hands are a little tied here, but I’d even try to organize periodic “show and tell” or “reading group” events where people can show off what they’ve built and collaborate with other students. It’s one thing to tell students what they need to learn, and another to say “Look what I just made! Want to learn how to make one of these too?” Role models are powerful. They’d roll their eyes at first, but I guarantee you’d have half the class interested in about two weeks. They really keep you motivated to learn the subject and create interesting projects.</a:t>
            </a:r>
          </a:p>
          <a:p>
            <a:endParaRPr lang="en-US" baseline="0" dirty="0" smtClean="0"/>
          </a:p>
          <a:p>
            <a:r>
              <a:rPr lang="en-US" baseline="0" dirty="0" smtClean="0"/>
              <a:t>Want students to turn their passions into careers? When you see a student exhibiting evidence of proficiency, it’s your responsibility to recognize it and to point that student at the resources available to him or her - in the school, in academia, or in industry. Most companies would love to help students who are interested in technology. I know that Google is. They’re the company’s future employees!</a:t>
            </a:r>
          </a:p>
        </p:txBody>
      </p:sp>
      <p:sp>
        <p:nvSpPr>
          <p:cNvPr id="4" name="Slide Number Placeholder 3"/>
          <p:cNvSpPr>
            <a:spLocks noGrp="1"/>
          </p:cNvSpPr>
          <p:nvPr>
            <p:ph type="sldNum" sz="quarter" idx="10"/>
          </p:nvPr>
        </p:nvSpPr>
        <p:spPr/>
        <p:txBody>
          <a:bodyPr/>
          <a:lstStyle/>
          <a:p>
            <a:fld id="{B79D84A2-9991-4E2B-A538-169C73F26436}" type="slidenum">
              <a:rPr lang="en-US" smtClean="0"/>
              <a:t>11</a:t>
            </a:fld>
            <a:endParaRPr lang="en-US" dirty="0"/>
          </a:p>
        </p:txBody>
      </p:sp>
    </p:spTree>
    <p:extLst>
      <p:ext uri="{BB962C8B-B14F-4D97-AF65-F5344CB8AC3E}">
        <p14:creationId xmlns:p14="http://schemas.microsoft.com/office/powerpoint/2010/main" val="1081611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systematic nurturing of the talent comes recognition of growing technical aptitude</a:t>
            </a:r>
            <a:r>
              <a:rPr lang="en-US" baseline="0" dirty="0" smtClean="0"/>
              <a:t> - diagnosis before treatment. So now I’m going to share a few of the traits which technically adept students tend to show.</a:t>
            </a:r>
          </a:p>
          <a:p>
            <a:endParaRPr lang="en-US" baseline="0" dirty="0" smtClean="0"/>
          </a:p>
          <a:p>
            <a:r>
              <a:rPr lang="en-US" baseline="0" dirty="0" smtClean="0"/>
              <a:t>First, and perhaps foremost, is intellectual curiosity. Scientists and engineers are constantly challenging things that most people take for granted, constantly asking “why?” and “how?”. Kurt </a:t>
            </a:r>
            <a:r>
              <a:rPr lang="en-US" baseline="0" dirty="0" err="1" smtClean="0"/>
              <a:t>Godel</a:t>
            </a:r>
            <a:r>
              <a:rPr lang="en-US" baseline="0" dirty="0" smtClean="0"/>
              <a:t>, the mathematician who discovered the theorem of incompleteness, was known as “Mr. Why”. Questioning assumptions is a necessary skill to making scientific discoveries.</a:t>
            </a:r>
          </a:p>
          <a:p>
            <a:endParaRPr lang="en-US" baseline="0" dirty="0" smtClean="0"/>
          </a:p>
          <a:p>
            <a:r>
              <a:rPr lang="en-US" baseline="0" dirty="0" smtClean="0"/>
              <a:t>Next, we have the desire to build and improve. This is a key attitude for programmers to have in particular, since a lot of the work in that field is taking a high level description of a problem and creatively building, testing, and improving a program to solve it. If you don’t like doing that, it’s going to be hard to stay motivated in that field. But it’s something that a lot of kids do from an early age – anyone ever build castles out of </a:t>
            </a:r>
            <a:r>
              <a:rPr lang="en-US" baseline="0" dirty="0" err="1" smtClean="0"/>
              <a:t>legos</a:t>
            </a:r>
            <a:r>
              <a:rPr lang="en-US" baseline="0" dirty="0" smtClean="0"/>
              <a:t>? That’s what I’m talking about. Google actually has an entire wall full of </a:t>
            </a:r>
            <a:r>
              <a:rPr lang="en-US" baseline="0" dirty="0" err="1" smtClean="0"/>
              <a:t>legos</a:t>
            </a:r>
            <a:r>
              <a:rPr lang="en-US" baseline="0" dirty="0" smtClean="0"/>
              <a:t> open to the engineers. And engineers that we are, it sees a lot of use.</a:t>
            </a:r>
          </a:p>
          <a:p>
            <a:endParaRPr lang="en-US" baseline="0" dirty="0" smtClean="0"/>
          </a:p>
          <a:p>
            <a:r>
              <a:rPr lang="en-US" baseline="0" dirty="0" smtClean="0"/>
              <a:t>In addition to industry and academia, If you see someone who loves to build things, you should probably introduce them to the Maker movement, and to the concept of “</a:t>
            </a:r>
            <a:r>
              <a:rPr lang="en-US" baseline="0" dirty="0" err="1" smtClean="0"/>
              <a:t>Hackerspaces</a:t>
            </a:r>
            <a:r>
              <a:rPr lang="en-US" baseline="0" dirty="0" smtClean="0"/>
              <a:t>” – these are do it yourself electronics, computer, and biology labs which get together informally and hack out some things. There are a ton of them in Brooklyn, and a few not far from here, near New Brunswick. There’s a pretty big one called FUBAR Labs not far from here. You can engage a passion for building things very easily, with the parent’s help.</a:t>
            </a:r>
          </a:p>
          <a:p>
            <a:endParaRPr lang="en-US" baseline="0" dirty="0" smtClean="0"/>
          </a:p>
          <a:p>
            <a:r>
              <a:rPr lang="en-US" baseline="0" dirty="0" smtClean="0"/>
              <a:t>Perhaps more than any other specialization, computer scientists are perfectionists. The hallmark phrase of algorithm design and analysis is “can we do better?” Now, perfectionism is a double-edged sword. It can cause missed deadlines, unfinished projects, and the imposter syndrome, which is the curious trait of high achievers often discounting their own accomplishments. But if it can be brought under control and harnessed, it can motivate people to stay in STEM when things get difficult – which as I’ll mention in a later slide, is one of the key factors to raising STEM retention rates.</a:t>
            </a:r>
          </a:p>
          <a:p>
            <a:endParaRPr lang="en-US" baseline="0" dirty="0" smtClean="0"/>
          </a:p>
          <a:p>
            <a:r>
              <a:rPr lang="en-US" baseline="0" dirty="0" smtClean="0"/>
              <a:t>There is usually a deep focus on technology, sometimes to the exclusion of other coursework. This can result in a pattern of “gifted underachieving”. I would argue that this is a pattern that needs to be recognized rather than corrected, since the students are prioritizing something they’ll likely turn into a career over material that they probably won’t use much.</a:t>
            </a:r>
          </a:p>
          <a:p>
            <a:endParaRPr lang="en-US" baseline="0" dirty="0" smtClean="0"/>
          </a:p>
          <a:p>
            <a:r>
              <a:rPr lang="en-US" baseline="0" dirty="0" smtClean="0"/>
              <a:t>And of course, technically adept students are sometimes simply geeky. Actually, we take this to an art at Google – dialogue with coworkers often sounds like “the program is </a:t>
            </a:r>
            <a:r>
              <a:rPr lang="en-US" baseline="0" dirty="0" err="1" smtClean="0"/>
              <a:t>ooming</a:t>
            </a:r>
            <a:r>
              <a:rPr lang="en-US" baseline="0" dirty="0" smtClean="0"/>
              <a:t>, try </a:t>
            </a:r>
            <a:r>
              <a:rPr lang="en-US" baseline="0" dirty="0" err="1" smtClean="0"/>
              <a:t>grepping</a:t>
            </a:r>
            <a:r>
              <a:rPr lang="en-US" baseline="0" dirty="0" smtClean="0"/>
              <a:t> the output and running it through </a:t>
            </a:r>
            <a:r>
              <a:rPr lang="en-US" baseline="0" dirty="0" err="1" smtClean="0"/>
              <a:t>jprof</a:t>
            </a:r>
            <a:r>
              <a:rPr lang="en-US" baseline="0" dirty="0" smtClean="0"/>
              <a:t>”.</a:t>
            </a:r>
          </a:p>
          <a:p>
            <a:endParaRPr lang="en-US" baseline="0" dirty="0" smtClean="0"/>
          </a:p>
          <a:p>
            <a:r>
              <a:rPr lang="en-US" baseline="0" dirty="0" smtClean="0"/>
              <a:t>There are some more general signs too. I won’t go into Positive Disintegration too heavily, but sometimes students who are unusually “intense” or even “difficult” in certain ways are really showing manifestations of giftedness, so be on the lookout for that.</a:t>
            </a:r>
            <a:endParaRPr lang="en-US" dirty="0"/>
          </a:p>
        </p:txBody>
      </p:sp>
      <p:sp>
        <p:nvSpPr>
          <p:cNvPr id="4" name="Slide Number Placeholder 3"/>
          <p:cNvSpPr>
            <a:spLocks noGrp="1"/>
          </p:cNvSpPr>
          <p:nvPr>
            <p:ph type="sldNum" sz="quarter" idx="10"/>
          </p:nvPr>
        </p:nvSpPr>
        <p:spPr/>
        <p:txBody>
          <a:bodyPr/>
          <a:lstStyle/>
          <a:p>
            <a:fld id="{B79D84A2-9991-4E2B-A538-169C73F26436}" type="slidenum">
              <a:rPr lang="en-US" smtClean="0"/>
              <a:t>12</a:t>
            </a:fld>
            <a:endParaRPr lang="en-US" dirty="0"/>
          </a:p>
        </p:txBody>
      </p:sp>
    </p:spTree>
    <p:extLst>
      <p:ext uri="{BB962C8B-B14F-4D97-AF65-F5344CB8AC3E}">
        <p14:creationId xmlns:p14="http://schemas.microsoft.com/office/powerpoint/2010/main" val="1172765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some supporting information from the Microsoft survey, collected from 500 students.</a:t>
            </a:r>
            <a:r>
              <a:rPr lang="en-US" baseline="0" dirty="0" smtClean="0"/>
              <a:t> The most commonly used words to describe what parents and schools can do to promote STEM are “fun” and “interesting”, which sends a pretty clear message. “Show” is a big one too. “Encourage”, “Early”, “Activities”, and so forth. That students learn better when the lesson is fun, I would hope is obvious.</a:t>
            </a:r>
            <a:endParaRPr lang="en-US" dirty="0"/>
          </a:p>
        </p:txBody>
      </p:sp>
      <p:sp>
        <p:nvSpPr>
          <p:cNvPr id="4" name="Slide Number Placeholder 3"/>
          <p:cNvSpPr>
            <a:spLocks noGrp="1"/>
          </p:cNvSpPr>
          <p:nvPr>
            <p:ph type="sldNum" sz="quarter" idx="10"/>
          </p:nvPr>
        </p:nvSpPr>
        <p:spPr/>
        <p:txBody>
          <a:bodyPr/>
          <a:lstStyle/>
          <a:p>
            <a:fld id="{B79D84A2-9991-4E2B-A538-169C73F26436}" type="slidenum">
              <a:rPr lang="en-US" smtClean="0"/>
              <a:t>13</a:t>
            </a:fld>
            <a:endParaRPr lang="en-US" dirty="0"/>
          </a:p>
        </p:txBody>
      </p:sp>
    </p:spTree>
    <p:extLst>
      <p:ext uri="{BB962C8B-B14F-4D97-AF65-F5344CB8AC3E}">
        <p14:creationId xmlns:p14="http://schemas.microsoft.com/office/powerpoint/2010/main" val="100085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 quite a lot about how to educate a STEM student. Let’s switch gears now and talk about retention.</a:t>
            </a:r>
          </a:p>
          <a:p>
            <a:endParaRPr lang="en-US" dirty="0" smtClean="0"/>
          </a:p>
          <a:p>
            <a:r>
              <a:rPr lang="en-US" dirty="0" smtClean="0"/>
              <a:t>Say y</a:t>
            </a:r>
            <a:r>
              <a:rPr lang="en-US" baseline="0" dirty="0" smtClean="0"/>
              <a:t>ou’ve fostered an exceptionally talented STEM student. One huge problem is that this student has only about a 5% chance of making it through college in a STEM major.</a:t>
            </a:r>
          </a:p>
          <a:p>
            <a:endParaRPr lang="en-US" baseline="0" dirty="0" smtClean="0"/>
          </a:p>
          <a:p>
            <a:r>
              <a:rPr lang="en-US" baseline="0" dirty="0" smtClean="0"/>
              <a:t>Changing majors isn’t a problem if the new major is a student’s passion, but that’s a small part of the overall loss in the STEM pipeline. It’s really alarming - the closest analogue I can think of is the famous chart depicting the losses during Napoleon’s ill-fated march into Russia. The actual scientists and engineers are the small black line, the ones who make it back.</a:t>
            </a:r>
          </a:p>
          <a:p>
            <a:endParaRPr lang="en-US" baseline="0" dirty="0" smtClean="0"/>
          </a:p>
          <a:p>
            <a:r>
              <a:rPr lang="en-US" baseline="0" dirty="0" smtClean="0"/>
              <a:t>Some of the factors are outside of the classroom, but I’ll talk about the ones that are and what can be done.</a:t>
            </a:r>
          </a:p>
        </p:txBody>
      </p:sp>
      <p:sp>
        <p:nvSpPr>
          <p:cNvPr id="4" name="Slide Number Placeholder 3"/>
          <p:cNvSpPr>
            <a:spLocks noGrp="1"/>
          </p:cNvSpPr>
          <p:nvPr>
            <p:ph type="sldNum" sz="quarter" idx="10"/>
          </p:nvPr>
        </p:nvSpPr>
        <p:spPr/>
        <p:txBody>
          <a:bodyPr/>
          <a:lstStyle/>
          <a:p>
            <a:fld id="{B79D84A2-9991-4E2B-A538-169C73F26436}" type="slidenum">
              <a:rPr lang="en-US" smtClean="0"/>
              <a:t>14</a:t>
            </a:fld>
            <a:endParaRPr lang="en-US" dirty="0"/>
          </a:p>
        </p:txBody>
      </p:sp>
    </p:spTree>
    <p:extLst>
      <p:ext uri="{BB962C8B-B14F-4D97-AF65-F5344CB8AC3E}">
        <p14:creationId xmlns:p14="http://schemas.microsoft.com/office/powerpoint/2010/main" val="291215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the attrition? What are some of the reasons why students</a:t>
            </a:r>
            <a:r>
              <a:rPr lang="en-US" baseline="0" dirty="0" smtClean="0"/>
              <a:t> quit STEM?</a:t>
            </a:r>
          </a:p>
          <a:p>
            <a:endParaRPr lang="en-US" baseline="0" dirty="0" smtClean="0"/>
          </a:p>
          <a:p>
            <a:r>
              <a:rPr lang="en-US" baseline="0" dirty="0" smtClean="0"/>
              <a:t>Well, I think it goes without saying that </a:t>
            </a:r>
            <a:r>
              <a:rPr lang="en-US" i="0" baseline="0" dirty="0" smtClean="0"/>
              <a:t>STEM is </a:t>
            </a:r>
            <a:r>
              <a:rPr lang="en-US" i="1" baseline="0" dirty="0" smtClean="0"/>
              <a:t>hard</a:t>
            </a:r>
            <a:r>
              <a:rPr lang="en-US" i="0" baseline="0" dirty="0" smtClean="0"/>
              <a:t>. Only the most dedicated and motivated students will tend to survive. True story: I had an algorithms professor who failed 2/3 of my class year. The CS class, which was already pretty small, went from 35 students to 11. Only four of us actually graduated with CS degrees.</a:t>
            </a:r>
          </a:p>
          <a:p>
            <a:endParaRPr lang="en-US" i="0" baseline="0" dirty="0" smtClean="0"/>
          </a:p>
          <a:p>
            <a:r>
              <a:rPr lang="en-US" i="0" baseline="0" dirty="0" smtClean="0"/>
              <a:t>Maybe this has changed, but I have not seen many support structures in place for STEM students. </a:t>
            </a:r>
            <a:r>
              <a:rPr lang="en-US" i="0" baseline="0" dirty="0" smtClean="0"/>
              <a:t>While </a:t>
            </a:r>
            <a:r>
              <a:rPr lang="en-US" i="0" baseline="0" dirty="0" smtClean="0"/>
              <a:t>tech. savvy students are accepted more by their peers now than they were when I was in school (probably because these days everyone has an iPhone), there’s still some stigma attached to being “a science geek</a:t>
            </a:r>
            <a:r>
              <a:rPr lang="en-US" i="0" baseline="0" dirty="0" smtClean="0"/>
              <a:t>”. Parents, counselors, and even sometimes teachers don’t always understand an independent interest in technology, so it’s vital to find an appropriate social group and support structure for science students. I think that would really help retention rates.</a:t>
            </a:r>
            <a:endParaRPr lang="en-US" i="0" baseline="0" dirty="0" smtClean="0"/>
          </a:p>
          <a:p>
            <a:endParaRPr lang="en-US" i="0" baseline="0" dirty="0" smtClean="0"/>
          </a:p>
          <a:p>
            <a:r>
              <a:rPr lang="en-US" i="0" baseline="0" dirty="0" smtClean="0"/>
              <a:t>Other things that tend not to work are parental forcing and top down educational incentives, like scholarships – I have the data on the next page for that.</a:t>
            </a:r>
          </a:p>
          <a:p>
            <a:endParaRPr lang="en-US" i="0" baseline="0" dirty="0" smtClean="0"/>
          </a:p>
          <a:p>
            <a:r>
              <a:rPr lang="en-US" i="0" baseline="0" dirty="0" smtClean="0"/>
              <a:t>As I mentioned, I think giving the students strong academic or industry mentors, or directing them at </a:t>
            </a:r>
            <a:r>
              <a:rPr lang="en-US" i="0" baseline="0" dirty="0" err="1" smtClean="0"/>
              <a:t>hackerspaces</a:t>
            </a:r>
            <a:r>
              <a:rPr lang="en-US" i="0" baseline="0" dirty="0" smtClean="0"/>
              <a:t>, can help. It’s so important that they have a community which will value what they do, especially at that age.</a:t>
            </a:r>
          </a:p>
        </p:txBody>
      </p:sp>
      <p:sp>
        <p:nvSpPr>
          <p:cNvPr id="4" name="Slide Number Placeholder 3"/>
          <p:cNvSpPr>
            <a:spLocks noGrp="1"/>
          </p:cNvSpPr>
          <p:nvPr>
            <p:ph type="sldNum" sz="quarter" idx="10"/>
          </p:nvPr>
        </p:nvSpPr>
        <p:spPr/>
        <p:txBody>
          <a:bodyPr/>
          <a:lstStyle/>
          <a:p>
            <a:fld id="{B79D84A2-9991-4E2B-A538-169C73F26436}" type="slidenum">
              <a:rPr lang="en-US" smtClean="0"/>
              <a:t>15</a:t>
            </a:fld>
            <a:endParaRPr lang="en-US" dirty="0"/>
          </a:p>
        </p:txBody>
      </p:sp>
    </p:spTree>
    <p:extLst>
      <p:ext uri="{BB962C8B-B14F-4D97-AF65-F5344CB8AC3E}">
        <p14:creationId xmlns:p14="http://schemas.microsoft.com/office/powerpoint/2010/main" val="365885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motivators, on the other hand, do seem to spur a lasting</a:t>
            </a:r>
            <a:r>
              <a:rPr lang="en-US" baseline="0" dirty="0" smtClean="0"/>
              <a:t> interest. I was surprised to see earning potential foremost among these. Among factors ranked crucial to success, however, passion and studying hard were ranked first. Aside from “going to a good college”, all of the remaining top factors had support components. So while money may get people in the door, the passion seems to be what carries them through.</a:t>
            </a:r>
          </a:p>
          <a:p>
            <a:endParaRPr lang="en-US" baseline="0" dirty="0" smtClean="0"/>
          </a:p>
          <a:p>
            <a:r>
              <a:rPr lang="en-US" baseline="0" dirty="0" smtClean="0"/>
              <a:t>As I mentioned, parental forcing is pretty ineffective. Just 6% say “my parents told me I had to”. I’d imagine that the chance of those students dropping it at the first opportunity is pretty high, unless they really want to do it on their own anyway.</a:t>
            </a:r>
          </a:p>
        </p:txBody>
      </p:sp>
      <p:sp>
        <p:nvSpPr>
          <p:cNvPr id="4" name="Slide Number Placeholder 3"/>
          <p:cNvSpPr>
            <a:spLocks noGrp="1"/>
          </p:cNvSpPr>
          <p:nvPr>
            <p:ph type="sldNum" sz="quarter" idx="10"/>
          </p:nvPr>
        </p:nvSpPr>
        <p:spPr/>
        <p:txBody>
          <a:bodyPr/>
          <a:lstStyle/>
          <a:p>
            <a:fld id="{B79D84A2-9991-4E2B-A538-169C73F26436}" type="slidenum">
              <a:rPr lang="en-US" smtClean="0"/>
              <a:t>16</a:t>
            </a:fld>
            <a:endParaRPr lang="en-US" dirty="0"/>
          </a:p>
        </p:txBody>
      </p:sp>
    </p:spTree>
    <p:extLst>
      <p:ext uri="{BB962C8B-B14F-4D97-AF65-F5344CB8AC3E}">
        <p14:creationId xmlns:p14="http://schemas.microsoft.com/office/powerpoint/2010/main" val="308145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more or less follows a student</a:t>
            </a:r>
            <a:r>
              <a:rPr lang="en-US" baseline="0" dirty="0" smtClean="0"/>
              <a:t>’s potential path from early interest all the way up to graduation. Hopefully I’ve given a motivation for an intuitive approach based on reasoning and creativity to technical education, as well as giving students opportunities to begin early and a strong support network to ensure that they remain satisfied throughout the many difficulties of a STEM education.</a:t>
            </a:r>
            <a:endParaRPr lang="en-US" dirty="0"/>
          </a:p>
        </p:txBody>
      </p:sp>
      <p:sp>
        <p:nvSpPr>
          <p:cNvPr id="4" name="Slide Number Placeholder 3"/>
          <p:cNvSpPr>
            <a:spLocks noGrp="1"/>
          </p:cNvSpPr>
          <p:nvPr>
            <p:ph type="sldNum" sz="quarter" idx="10"/>
          </p:nvPr>
        </p:nvSpPr>
        <p:spPr/>
        <p:txBody>
          <a:bodyPr/>
          <a:lstStyle/>
          <a:p>
            <a:fld id="{B79D84A2-9991-4E2B-A538-169C73F26436}" type="slidenum">
              <a:rPr lang="en-US" smtClean="0"/>
              <a:t>17</a:t>
            </a:fld>
            <a:endParaRPr lang="en-US" dirty="0"/>
          </a:p>
        </p:txBody>
      </p:sp>
    </p:spTree>
    <p:extLst>
      <p:ext uri="{BB962C8B-B14F-4D97-AF65-F5344CB8AC3E}">
        <p14:creationId xmlns:p14="http://schemas.microsoft.com/office/powerpoint/2010/main" val="736243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84A2-9991-4E2B-A538-169C73F26436}" type="slidenum">
              <a:rPr lang="en-US" smtClean="0"/>
              <a:t>18</a:t>
            </a:fld>
            <a:endParaRPr lang="en-US" dirty="0"/>
          </a:p>
        </p:txBody>
      </p:sp>
    </p:spTree>
    <p:extLst>
      <p:ext uri="{BB962C8B-B14F-4D97-AF65-F5344CB8AC3E}">
        <p14:creationId xmlns:p14="http://schemas.microsoft.com/office/powerpoint/2010/main" val="321320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dive into the “macroeconomics” of why STEM education is so important, I want to quickly explain a bit of my passion for this area. As mentioned, I’ve been doing this for a long time – early enough to bring it into conflict with school.</a:t>
            </a:r>
          </a:p>
          <a:p>
            <a:endParaRPr lang="en-US" dirty="0" smtClean="0"/>
          </a:p>
          <a:p>
            <a:r>
              <a:rPr lang="en-US" dirty="0" smtClean="0"/>
              <a:t>My formal education largely turned my passion for the field that eventually became my career into a liability.</a:t>
            </a:r>
            <a:r>
              <a:rPr lang="en-US" baseline="0" dirty="0" smtClean="0"/>
              <a:t> </a:t>
            </a:r>
            <a:r>
              <a:rPr lang="en-US" dirty="0" smtClean="0"/>
              <a:t>That left a pretty deep impression,</a:t>
            </a:r>
            <a:r>
              <a:rPr lang="en-US" baseline="0" dirty="0" smtClean="0"/>
              <a:t> and once I miraculously made it into college, I realized just how effective technology education </a:t>
            </a:r>
            <a:r>
              <a:rPr lang="en-US" i="1" baseline="0" dirty="0" smtClean="0"/>
              <a:t>could be</a:t>
            </a:r>
            <a:r>
              <a:rPr lang="en-US" i="0" baseline="0" dirty="0" smtClean="0"/>
              <a:t>. That inspired me to start teaching, and the rest is history.</a:t>
            </a:r>
          </a:p>
          <a:p>
            <a:endParaRPr lang="en-US" i="0" baseline="0" dirty="0" smtClean="0"/>
          </a:p>
          <a:p>
            <a:r>
              <a:rPr lang="en-US" i="0" baseline="0" dirty="0" smtClean="0"/>
              <a:t>I’ve </a:t>
            </a:r>
            <a:r>
              <a:rPr lang="en-US" b="1" i="0" baseline="0" dirty="0" smtClean="0"/>
              <a:t>lived</a:t>
            </a:r>
            <a:r>
              <a:rPr lang="en-US" i="0" baseline="0" dirty="0" smtClean="0"/>
              <a:t> this debate from a number of sides.</a:t>
            </a:r>
          </a:p>
        </p:txBody>
      </p:sp>
      <p:sp>
        <p:nvSpPr>
          <p:cNvPr id="4" name="Slide Number Placeholder 3"/>
          <p:cNvSpPr>
            <a:spLocks noGrp="1"/>
          </p:cNvSpPr>
          <p:nvPr>
            <p:ph type="sldNum" sz="quarter" idx="10"/>
          </p:nvPr>
        </p:nvSpPr>
        <p:spPr/>
        <p:txBody>
          <a:bodyPr/>
          <a:lstStyle/>
          <a:p>
            <a:fld id="{B79D84A2-9991-4E2B-A538-169C73F26436}" type="slidenum">
              <a:rPr lang="en-US" smtClean="0"/>
              <a:t>3</a:t>
            </a:fld>
            <a:endParaRPr lang="en-US" dirty="0"/>
          </a:p>
        </p:txBody>
      </p:sp>
    </p:spTree>
    <p:extLst>
      <p:ext uri="{BB962C8B-B14F-4D97-AF65-F5344CB8AC3E}">
        <p14:creationId xmlns:p14="http://schemas.microsoft.com/office/powerpoint/2010/main" val="303535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there’s another, more important reason</a:t>
            </a:r>
            <a:r>
              <a:rPr lang="en-US" baseline="0" dirty="0" smtClean="0"/>
              <a:t> why I’m up here talking about this: There’s a major shortage of science, technology, and engineering (that is, STEM) graduates, and, as I just mentioned on the last slide, the system isn’t exactly doing a great job of making their paths easy.</a:t>
            </a:r>
          </a:p>
          <a:p>
            <a:endParaRPr lang="en-US" baseline="0" dirty="0" smtClean="0"/>
          </a:p>
          <a:p>
            <a:r>
              <a:rPr lang="en-US" baseline="0" dirty="0" smtClean="0"/>
              <a:t>So here are the “macroeconomics” of the situation in the form of a couple of charts from a Microsoft survey conducted on 500 STEM college majors. It turns out that over half of them first became interested in the subject in high school, with the majority of the rest finding their interest in college.</a:t>
            </a:r>
          </a:p>
          <a:p>
            <a:endParaRPr lang="en-US" baseline="0" dirty="0" smtClean="0"/>
          </a:p>
          <a:p>
            <a:r>
              <a:rPr lang="en-US" baseline="0" dirty="0" smtClean="0"/>
              <a:t>So as high school teachers, *click* you’re one of the primary influences on a critical period of these students lives, when most will either take up STEM or fail to.</a:t>
            </a:r>
          </a:p>
          <a:p>
            <a:endParaRPr lang="en-US" baseline="0" dirty="0" smtClean="0"/>
          </a:p>
          <a:p>
            <a:r>
              <a:rPr lang="en-US" baseline="0" dirty="0" smtClean="0"/>
              <a:t>And if we look at this second chart on the right, it sounds like the students agree: teachers and classes had the most impact, particularly for female STEM students.</a:t>
            </a:r>
          </a:p>
          <a:p>
            <a:endParaRPr lang="en-US" baseline="0" dirty="0" smtClean="0"/>
          </a:p>
          <a:p>
            <a:r>
              <a:rPr lang="en-US" baseline="0" dirty="0" smtClean="0"/>
              <a:t>So let’s take a look at some of the quotes. One student says “I took 2 classes in high school where the teachers were really good at making it interesting and I realized how much I like this”. Good teaching has a HUGE impact! Huge!</a:t>
            </a:r>
          </a:p>
          <a:p>
            <a:endParaRPr lang="en-US" baseline="0" dirty="0" smtClean="0"/>
          </a:p>
          <a:p>
            <a:r>
              <a:rPr lang="en-US" baseline="0" dirty="0" smtClean="0"/>
              <a:t>Another student said “Video games got me into this area”. Video games? </a:t>
            </a:r>
            <a:r>
              <a:rPr lang="en-US" b="1" baseline="0" dirty="0" smtClean="0"/>
              <a:t>Evil </a:t>
            </a:r>
            <a:r>
              <a:rPr lang="en-US" baseline="0" dirty="0" smtClean="0"/>
              <a:t>video games? As I’ll discuss a little later, that is the gateway drug of choice for many STEM students. Actually, that was how I first entered the field.</a:t>
            </a:r>
          </a:p>
          <a:p>
            <a:endParaRPr lang="en-US" baseline="0" dirty="0" smtClean="0"/>
          </a:p>
          <a:p>
            <a:r>
              <a:rPr lang="en-US" baseline="0" dirty="0" smtClean="0"/>
              <a:t>And that’s on the chart as well: 61% of male students, games or toys. So to get students interested in science, there are two things you need to do: inspire them directly… *chuckle* and let them play lots of video games.</a:t>
            </a:r>
          </a:p>
        </p:txBody>
      </p:sp>
      <p:sp>
        <p:nvSpPr>
          <p:cNvPr id="4" name="Slide Number Placeholder 3"/>
          <p:cNvSpPr>
            <a:spLocks noGrp="1"/>
          </p:cNvSpPr>
          <p:nvPr>
            <p:ph type="sldNum" sz="quarter" idx="10"/>
          </p:nvPr>
        </p:nvSpPr>
        <p:spPr/>
        <p:txBody>
          <a:bodyPr/>
          <a:lstStyle/>
          <a:p>
            <a:fld id="{B79D84A2-9991-4E2B-A538-169C73F26436}" type="slidenum">
              <a:rPr lang="en-US" smtClean="0"/>
              <a:t>4</a:t>
            </a:fld>
            <a:endParaRPr lang="en-US" dirty="0"/>
          </a:p>
        </p:txBody>
      </p:sp>
    </p:spTree>
    <p:extLst>
      <p:ext uri="{BB962C8B-B14F-4D97-AF65-F5344CB8AC3E}">
        <p14:creationId xmlns:p14="http://schemas.microsoft.com/office/powerpoint/2010/main" val="323637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talk about that student</a:t>
            </a:r>
            <a:r>
              <a:rPr lang="en-US" baseline="0" dirty="0" smtClean="0"/>
              <a:t> who said “Wow, teachers made it interesting!”</a:t>
            </a:r>
            <a:r>
              <a:rPr lang="en-US" dirty="0" smtClean="0"/>
              <a:t>.</a:t>
            </a:r>
            <a:r>
              <a:rPr lang="en-US" baseline="0" dirty="0" smtClean="0"/>
              <a:t> What I primarily want to talk about today is how to make science interesting and accessible through something which I call “technical intuition”. I’ll also contrast this with the more common notions of “technical thought”, or “thinking like a programmer”.</a:t>
            </a:r>
          </a:p>
          <a:p>
            <a:endParaRPr lang="en-US" baseline="0" dirty="0" smtClean="0"/>
          </a:p>
          <a:p>
            <a:r>
              <a:rPr lang="en-US" baseline="0" dirty="0" smtClean="0"/>
              <a:t>Before I begin, I should mention that a lot of the methods I’m going to reveal I based on my own experience teaching and tutoring college students and gifted children. The outcomes were exceptional, but that doesn’t necessarily mean that it will carry over. In particular, you have to deal with a lot of regulations which I didn’t. My goals of reforming this system I’ll save for another day.</a:t>
            </a:r>
          </a:p>
          <a:p>
            <a:endParaRPr lang="en-US" baseline="0" dirty="0" smtClean="0"/>
          </a:p>
          <a:p>
            <a:r>
              <a:rPr lang="en-US" baseline="0" dirty="0" smtClean="0"/>
              <a:t>So let’s kick this off. I’m going to show you two extremely advanced computer science problems. How many of you have computer science backgrounds?</a:t>
            </a:r>
          </a:p>
          <a:p>
            <a:endParaRPr lang="en-US" baseline="0" dirty="0" smtClean="0"/>
          </a:p>
          <a:p>
            <a:r>
              <a:rPr lang="en-US" baseline="0" dirty="0" smtClean="0"/>
              <a:t>Good! Well, if I can pull this off, you won’t need one to understand what is going on.</a:t>
            </a:r>
          </a:p>
          <a:p>
            <a:endParaRPr lang="en-US" baseline="0" dirty="0" smtClean="0"/>
          </a:p>
          <a:p>
            <a:r>
              <a:rPr lang="en-US" baseline="0" dirty="0" smtClean="0"/>
              <a:t>To solve these problems, I’m going to need:</a:t>
            </a:r>
          </a:p>
          <a:p>
            <a:r>
              <a:rPr lang="en-US" baseline="0" dirty="0" smtClean="0"/>
              <a:t>String</a:t>
            </a:r>
          </a:p>
          <a:p>
            <a:r>
              <a:rPr lang="en-US" baseline="0" dirty="0" smtClean="0"/>
              <a:t>Monopoly money</a:t>
            </a:r>
          </a:p>
          <a:p>
            <a:r>
              <a:rPr lang="en-US" baseline="0" dirty="0" smtClean="0"/>
              <a:t>And a flock of pigeons *wait* (not shown).</a:t>
            </a:r>
          </a:p>
          <a:p>
            <a:endParaRPr lang="en-US" baseline="0" dirty="0" smtClean="0"/>
          </a:p>
          <a:p>
            <a:r>
              <a:rPr lang="en-US" baseline="0" dirty="0" smtClean="0"/>
              <a:t>*click*</a:t>
            </a:r>
          </a:p>
          <a:p>
            <a:endParaRPr lang="en-US" baseline="0" dirty="0" smtClean="0"/>
          </a:p>
          <a:p>
            <a:r>
              <a:rPr lang="en-US" baseline="0" dirty="0" smtClean="0"/>
              <a:t>Let’s begin.</a:t>
            </a:r>
          </a:p>
        </p:txBody>
      </p:sp>
      <p:sp>
        <p:nvSpPr>
          <p:cNvPr id="4" name="Slide Number Placeholder 3"/>
          <p:cNvSpPr>
            <a:spLocks noGrp="1"/>
          </p:cNvSpPr>
          <p:nvPr>
            <p:ph type="sldNum" sz="quarter" idx="10"/>
          </p:nvPr>
        </p:nvSpPr>
        <p:spPr/>
        <p:txBody>
          <a:bodyPr/>
          <a:lstStyle/>
          <a:p>
            <a:fld id="{B79D84A2-9991-4E2B-A538-169C73F26436}" type="slidenum">
              <a:rPr lang="en-US" smtClean="0"/>
              <a:t>5</a:t>
            </a:fld>
            <a:endParaRPr lang="en-US" dirty="0"/>
          </a:p>
        </p:txBody>
      </p:sp>
    </p:spTree>
    <p:extLst>
      <p:ext uri="{BB962C8B-B14F-4D97-AF65-F5344CB8AC3E}">
        <p14:creationId xmlns:p14="http://schemas.microsoft.com/office/powerpoint/2010/main" val="374431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about to show you one of the most powerful sorting algorithms taught in an algorithms class, usually toward the very end. And I’m going to do it in 5 minutes. Using monopoly money. Or I should say that </a:t>
            </a:r>
            <a:r>
              <a:rPr lang="en-US" b="1" baseline="0" dirty="0" smtClean="0"/>
              <a:t>you’re </a:t>
            </a:r>
            <a:r>
              <a:rPr lang="en-US" baseline="0" dirty="0" smtClean="0"/>
              <a:t>going to do it using monopoly money. So let’s say I wanted to sort the bills by their value, in ascending order. Or if I wanted to sort clothing. How would you do it?”</a:t>
            </a:r>
          </a:p>
          <a:p>
            <a:r>
              <a:rPr lang="en-US" baseline="0" dirty="0" smtClean="0"/>
              <a:t>…</a:t>
            </a:r>
          </a:p>
          <a:p>
            <a:r>
              <a:rPr lang="en-US" baseline="0" dirty="0" smtClean="0"/>
              <a:t>And then what?</a:t>
            </a:r>
          </a:p>
          <a:p>
            <a:r>
              <a:rPr lang="en-US" baseline="0" dirty="0" smtClean="0"/>
              <a:t>…</a:t>
            </a:r>
          </a:p>
          <a:p>
            <a:r>
              <a:rPr lang="en-US" baseline="0" dirty="0" smtClean="0"/>
              <a:t>“Congratulations, you’ve just derived an extremely powerful sorting algorithm. Here’s another question: how many times did I need to look at each bill to do the sort?”</a:t>
            </a:r>
          </a:p>
          <a:p>
            <a:endParaRPr lang="en-US" baseline="0" dirty="0" smtClean="0"/>
          </a:p>
          <a:p>
            <a:r>
              <a:rPr lang="en-US" baseline="0" dirty="0" smtClean="0"/>
              <a:t>“Right - once or twice depending on whether you count looking at the pile. So we would say that this algorithm scales linearly with the number of bills. Or in a computer scientist’s notation, it is O(n). Of course, we did have to look at each of the piles once too, so O(</a:t>
            </a:r>
            <a:r>
              <a:rPr lang="en-US" baseline="0" dirty="0" err="1" smtClean="0"/>
              <a:t>k+n</a:t>
            </a:r>
            <a:r>
              <a:rPr lang="en-US" baseline="0" dirty="0" smtClean="0"/>
              <a:t>), where k is the number of piles, or distinct bill numberings. But that’s just notation. You understand the essence.”</a:t>
            </a:r>
          </a:p>
          <a:p>
            <a:endParaRPr lang="en-US" baseline="0" dirty="0" smtClean="0"/>
          </a:p>
          <a:p>
            <a:r>
              <a:rPr lang="en-US" baseline="0" dirty="0" smtClean="0"/>
              <a:t>“The algorithm you just came up with and analyzed is called pigeonhole sort. It’s one of the fastest sorting algorithms available, when it applies to your problem. Some algorithms courses teach it very late, some never even get to it. You just derived it in its entirety in 5 minutes. And for those of you who are programmers, the implementation shouldn’t take much more time than that.”</a:t>
            </a:r>
          </a:p>
          <a:p>
            <a:endParaRPr lang="en-US" baseline="0" dirty="0" smtClean="0"/>
          </a:p>
          <a:p>
            <a:r>
              <a:rPr lang="en-US" baseline="0" dirty="0" smtClean="0"/>
              <a:t>What I’m trying to illustrate here is the power of intuition, of “thinking like a programmer” - or a mathematician, scientist, or engineer. It isn’t about acquiring vast amounts of arcane knowledge, it’s about the way that you see the world and the problems that you solve. One of the most powerful sorting algorithms in the discipline turns out to be the way that you would sort things anyway.</a:t>
            </a:r>
          </a:p>
        </p:txBody>
      </p:sp>
      <p:sp>
        <p:nvSpPr>
          <p:cNvPr id="4" name="Slide Number Placeholder 3"/>
          <p:cNvSpPr>
            <a:spLocks noGrp="1"/>
          </p:cNvSpPr>
          <p:nvPr>
            <p:ph type="sldNum" sz="quarter" idx="10"/>
          </p:nvPr>
        </p:nvSpPr>
        <p:spPr/>
        <p:txBody>
          <a:bodyPr/>
          <a:lstStyle/>
          <a:p>
            <a:fld id="{B79D84A2-9991-4E2B-A538-169C73F26436}" type="slidenum">
              <a:rPr lang="en-US" smtClean="0"/>
              <a:t>6</a:t>
            </a:fld>
            <a:endParaRPr lang="en-US" dirty="0"/>
          </a:p>
        </p:txBody>
      </p:sp>
    </p:spTree>
    <p:extLst>
      <p:ext uri="{BB962C8B-B14F-4D97-AF65-F5344CB8AC3E}">
        <p14:creationId xmlns:p14="http://schemas.microsoft.com/office/powerpoint/2010/main" val="136698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But let’s differentiate this from explicit logic. One of Google’s primary educational values is “encouraging computational thought”.</a:t>
                </a:r>
                <a:r>
                  <a:rPr lang="en-US" baseline="0" dirty="0" smtClean="0"/>
                  <a:t> I know what they’re talking about – there’s a “mindset” that most programmers have.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Have you ever crossed a field and wondered “If I cut across the lawn instead of walking around it on the sidewalk, how much faster could I make my route?” No? Maybe I’m just weird, but I used to think about that all the time. That’s the mindset: the notion that you can come up with creative logical solutions to build and optimize things, even trivial things like that. “Everything can be improved” is the mindset. You can then think about the everyday world in a very technical, rule-driven 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I walked to work and to class, my mind wandered to this often enough. And as I learned more, I noticed a curious phenomenon: I’d be thinking the same thing, but in terms that were progressively more and more arcane:</a:t>
                </a:r>
              </a:p>
              <a:p>
                <a:endParaRPr lang="en-US" baseline="0" dirty="0" smtClean="0"/>
              </a:p>
              <a:p>
                <a:r>
                  <a:rPr lang="en-US" baseline="0" dirty="0" smtClean="0"/>
                  <a:t>For example, I’d start by saying:</a:t>
                </a:r>
              </a:p>
              <a:p>
                <a:endParaRPr lang="en-US" baseline="0" dirty="0" smtClean="0"/>
              </a:p>
              <a:p>
                <a:r>
                  <a:rPr lang="en-US" baseline="0" dirty="0" smtClean="0"/>
                  <a:t>“Oh, I should cut across because the shortest distance between two points is a straight line”</a:t>
                </a:r>
              </a:p>
              <a:p>
                <a:r>
                  <a:rPr lang="en-US" baseline="0" dirty="0" smtClean="0"/>
                  <a:t>Then “Oh, because </a:t>
                </a:r>
                <a14:m>
                  <m:oMath xmlns:m="http://schemas.openxmlformats.org/officeDocument/2006/math">
                    <m:rad>
                      <m:radPr>
                        <m:degHide m:val="on"/>
                        <m:ctrlPr>
                          <a:rPr lang="en-US" b="0" i="1" baseline="0" smtClean="0">
                            <a:latin typeface="Cambria Math"/>
                          </a:rPr>
                        </m:ctrlPr>
                      </m:radPr>
                      <m:deg/>
                      <m:e>
                        <m:sSup>
                          <m:sSupPr>
                            <m:ctrlPr>
                              <a:rPr lang="en-US" b="0" i="1" baseline="0" smtClean="0">
                                <a:latin typeface="Cambria Math"/>
                              </a:rPr>
                            </m:ctrlPr>
                          </m:sSupPr>
                          <m:e>
                            <m:r>
                              <a:rPr lang="en-US" b="0" i="1" baseline="0" smtClean="0">
                                <a:latin typeface="Cambria Math"/>
                              </a:rPr>
                              <m:t>𝑎</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a:rPr>
                            </m:ctrlPr>
                          </m:sSupPr>
                          <m:e>
                            <m:r>
                              <a:rPr lang="en-US" b="0" i="1" baseline="0" smtClean="0">
                                <a:latin typeface="Cambria Math"/>
                              </a:rPr>
                              <m:t>𝑏</m:t>
                            </m:r>
                          </m:e>
                          <m:sup>
                            <m:r>
                              <a:rPr lang="en-US" b="0" i="1" baseline="0" smtClean="0">
                                <a:latin typeface="Cambria Math"/>
                              </a:rPr>
                              <m:t>2</m:t>
                            </m:r>
                          </m:sup>
                        </m:sSup>
                      </m:e>
                    </m:rad>
                    <m:r>
                      <a:rPr lang="en-US" b="0" i="1" baseline="0" smtClean="0">
                        <a:latin typeface="Cambria Math"/>
                      </a:rPr>
                      <m:t>&lt;(</m:t>
                    </m:r>
                    <m:r>
                      <a:rPr lang="en-US" b="0" i="1" baseline="0" smtClean="0">
                        <a:latin typeface="Cambria Math"/>
                      </a:rPr>
                      <m:t>𝑎</m:t>
                    </m:r>
                    <m:r>
                      <a:rPr lang="en-US" b="0" i="1" baseline="0" smtClean="0">
                        <a:latin typeface="Cambria Math"/>
                      </a:rPr>
                      <m:t>+</m:t>
                    </m:r>
                    <m:r>
                      <a:rPr lang="en-US" b="0" i="1" baseline="0" smtClean="0">
                        <a:latin typeface="Cambria Math"/>
                      </a:rPr>
                      <m:t>𝑏</m:t>
                    </m:r>
                    <m:r>
                      <a:rPr lang="en-US" b="0" i="1" baseline="0" smtClean="0">
                        <a:latin typeface="Cambria Math"/>
                      </a:rPr>
                      <m:t>)</m:t>
                    </m:r>
                  </m:oMath>
                </a14:m>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“Oh, because the Euclidean distance is less than the Manhattan distance” (especially in Times Square)</a:t>
                </a:r>
              </a:p>
              <a:p>
                <a:r>
                  <a:rPr lang="en-US" baseline="0" dirty="0" smtClean="0"/>
                  <a:t>Then “Oh, because the </a:t>
                </a:r>
                <a14:m>
                  <m:oMath xmlns:m="http://schemas.openxmlformats.org/officeDocument/2006/math">
                    <m:sSub>
                      <m:sSubPr>
                        <m:ctrlPr>
                          <a:rPr lang="en-US" b="0" i="1" baseline="0" smtClean="0">
                            <a:latin typeface="Cambria Math"/>
                          </a:rPr>
                        </m:ctrlPr>
                      </m:sSubPr>
                      <m:e>
                        <m:r>
                          <a:rPr lang="en-US" b="0" i="1" baseline="0" smtClean="0">
                            <a:latin typeface="Cambria Math"/>
                          </a:rPr>
                          <m:t>𝐿</m:t>
                        </m:r>
                      </m:e>
                      <m:sub>
                        <m:r>
                          <a:rPr lang="en-US" b="0" i="1" baseline="0" smtClean="0">
                            <a:latin typeface="Cambria Math"/>
                          </a:rPr>
                          <m:t>2</m:t>
                        </m:r>
                      </m:sub>
                    </m:sSub>
                  </m:oMath>
                </a14:m>
                <a:r>
                  <a:rPr lang="en-US" baseline="0" dirty="0" smtClean="0"/>
                  <a:t> norm of a Euclidean space minimizes the mean squared error”</a:t>
                </a:r>
              </a:p>
              <a:p>
                <a:endParaRPr lang="en-US" baseline="0" dirty="0" smtClean="0"/>
              </a:p>
              <a:p>
                <a:r>
                  <a:rPr lang="en-US" baseline="0" dirty="0" smtClean="0"/>
                  <a:t>By the time you’re finished, you’ve taken a simple concept and made it 10 times more complex than it needs to be. What I’m going to demonstrate now is how to cut through the complexity, not so much by following the process of “technical thought” to its end, but by the mental shortcuts and analogies that I think most programmers and scientists take without realizing when they think about these things:</a:t>
                </a:r>
              </a:p>
            </p:txBody>
          </p:sp>
        </mc:Choice>
        <mc:Fallback xmlns="">
          <p:sp>
            <p:nvSpPr>
              <p:cNvPr id="3" name="Notes Placeholder 2"/>
              <p:cNvSpPr>
                <a:spLocks noGrp="1"/>
              </p:cNvSpPr>
              <p:nvPr>
                <p:ph type="body" idx="1"/>
              </p:nvPr>
            </p:nvSpPr>
            <p:spPr/>
            <p:txBody>
              <a:bodyPr/>
              <a:lstStyle/>
              <a:p>
                <a:r>
                  <a:rPr lang="en-US" dirty="0" smtClean="0"/>
                  <a:t>But let’s differentiate this from explicit logic. One of Google’s primary educational values is “encouraging computational thought”.</a:t>
                </a:r>
                <a:r>
                  <a:rPr lang="en-US" baseline="0" dirty="0" smtClean="0"/>
                  <a:t> I know what they’re talking about – there’s a “mindset” that most programmers have.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Have you ever crossed a field and wondered “If I cut across the lawn instead of walking around it on the sidewalk, how much faster could I make my route?” No? Maybe I’m just weird, but I used to think about that all the time. That’s the mindset: the notion that you can come up with creative logical solutions to build and optimize things, even trivial things like that. “Everything can be improved” is the mindset. You can then think about the everyday world in a very technical, rule-driven 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I walked to work and to class, my mind wandered to this often enough. And as I learned more, I noticed a curious phenomenon: I’d be thinking the same thing, but in terms that were progressively more and more arcane:</a:t>
                </a:r>
              </a:p>
              <a:p>
                <a:endParaRPr lang="en-US" baseline="0" dirty="0" smtClean="0"/>
              </a:p>
              <a:p>
                <a:r>
                  <a:rPr lang="en-US" baseline="0" dirty="0" smtClean="0"/>
                  <a:t>For example, I’d start by saying:</a:t>
                </a:r>
              </a:p>
              <a:p>
                <a:endParaRPr lang="en-US" baseline="0" dirty="0" smtClean="0"/>
              </a:p>
              <a:p>
                <a:r>
                  <a:rPr lang="en-US" baseline="0" dirty="0" smtClean="0"/>
                  <a:t>“Oh, I should cut across because the shortest distance between two points is a straight line”</a:t>
                </a:r>
              </a:p>
              <a:p>
                <a:r>
                  <a:rPr lang="en-US" baseline="0" dirty="0" smtClean="0"/>
                  <a:t>Then “Oh, because </a:t>
                </a:r>
                <a:r>
                  <a:rPr lang="en-US" b="0" i="0" baseline="0" smtClean="0">
                    <a:latin typeface="Cambria Math"/>
                  </a:rPr>
                  <a:t>√(𝑎^2+𝑏^2 )&lt;(𝑎+𝑏)</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“Oh, because the Euclidean distance is less than the Manhattan distance” (especially in Times Square)</a:t>
                </a:r>
              </a:p>
              <a:p>
                <a:r>
                  <a:rPr lang="en-US" baseline="0" dirty="0" smtClean="0"/>
                  <a:t>Then “Oh, because the </a:t>
                </a:r>
                <a:r>
                  <a:rPr lang="en-US" b="0" i="0" baseline="0" smtClean="0">
                    <a:latin typeface="Cambria Math"/>
                  </a:rPr>
                  <a:t>𝐿_2</a:t>
                </a:r>
                <a:r>
                  <a:rPr lang="en-US" baseline="0" dirty="0" smtClean="0"/>
                  <a:t> norm of a Euclidean space minimizes the mean squared error”</a:t>
                </a:r>
              </a:p>
              <a:p>
                <a:endParaRPr lang="en-US" baseline="0" dirty="0" smtClean="0"/>
              </a:p>
              <a:p>
                <a:r>
                  <a:rPr lang="en-US" baseline="0" dirty="0" smtClean="0"/>
                  <a:t>By the time you’re finished, you’ve taken a simple concept and made it 10 times more complex than it needs to be. What I’m going to demonstrate now is how to cut through the complexity, not so much by following the process of “technical thought” to its end, but by the mental shortcuts and analogies that I think most programmers and scientists take without realizing when they think about these </a:t>
                </a:r>
                <a:r>
                  <a:rPr lang="en-US" baseline="0" dirty="0" smtClean="0"/>
                  <a:t>things:</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B79D84A2-9991-4E2B-A538-169C73F26436}" type="slidenum">
              <a:rPr lang="en-US" smtClean="0"/>
              <a:t>7</a:t>
            </a:fld>
            <a:endParaRPr lang="en-US" dirty="0"/>
          </a:p>
        </p:txBody>
      </p:sp>
    </p:spTree>
    <p:extLst>
      <p:ext uri="{BB962C8B-B14F-4D97-AF65-F5344CB8AC3E}">
        <p14:creationId xmlns:p14="http://schemas.microsoft.com/office/powerpoint/2010/main" val="237069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here’s another example – something much more advanced. This is stuff that you wouldn’t ordinarily see unless you were going for a Ph. D. in machine learning.</a:t>
            </a:r>
          </a:p>
          <a:p>
            <a:endParaRPr lang="en-US" baseline="0" dirty="0" smtClean="0"/>
          </a:p>
          <a:p>
            <a:r>
              <a:rPr lang="en-US" baseline="0" dirty="0" smtClean="0"/>
              <a:t>I’ve attached a snippet from the paper which presents a data mining technique called “maximum variance unfolding”, one of the most powerful techniques in the field. If I were to present it in the traditional way, I might read the abstract, give a quick summary, and jump right into some complex notation and formulas.</a:t>
            </a:r>
          </a:p>
          <a:p>
            <a:endParaRPr lang="en-US" baseline="0" dirty="0" smtClean="0"/>
          </a:p>
          <a:p>
            <a:r>
              <a:rPr lang="en-US" baseline="0" dirty="0" smtClean="0"/>
              <a:t>But that’s showing you the formalism before the intuition, and that’s counterintuitive. Unless you’re far smarter than I was when I ran into this paper, it’s completely incomprehensible right now. Discretized manifolds? Local </a:t>
            </a:r>
            <a:r>
              <a:rPr lang="en-US" baseline="0" dirty="0" err="1" smtClean="0"/>
              <a:t>isometry</a:t>
            </a:r>
            <a:r>
              <a:rPr lang="en-US" baseline="0" dirty="0" smtClean="0"/>
              <a:t>? No idea what’s going on. But go study it for hours and at the end, *maybe* it will make sense.</a:t>
            </a:r>
          </a:p>
          <a:p>
            <a:endParaRPr lang="en-US" baseline="0" dirty="0" smtClean="0"/>
          </a:p>
          <a:p>
            <a:r>
              <a:rPr lang="en-US" baseline="0" dirty="0" smtClean="0"/>
              <a:t>So I did that for an assignment, but encountering this paper was an “ah ha” moment for me. Because when I finally figured out what was going on, I realized just how easily very simple concepts could be couched in insane amounts of complexity.</a:t>
            </a:r>
          </a:p>
          <a:p>
            <a:endParaRPr lang="en-US" baseline="0" dirty="0" smtClean="0"/>
          </a:p>
          <a:p>
            <a:r>
              <a:rPr lang="en-US" baseline="0" dirty="0" smtClean="0"/>
              <a:t>So I’m going to show you how this works right now. I think you’ll get it.</a:t>
            </a:r>
          </a:p>
          <a:p>
            <a:endParaRPr lang="en-US" baseline="0" dirty="0" smtClean="0"/>
          </a:p>
          <a:p>
            <a:r>
              <a:rPr lang="en-US" baseline="0" dirty="0" smtClean="0"/>
              <a:t>Here’s a piece of string. Since I’m a total geek, the only string I had handy was a serial ATA cable.</a:t>
            </a:r>
          </a:p>
          <a:p>
            <a:endParaRPr lang="en-US" baseline="0" dirty="0" smtClean="0"/>
          </a:p>
          <a:p>
            <a:r>
              <a:rPr lang="en-US" baseline="0" dirty="0" smtClean="0"/>
              <a:t>Let me twist it a bit...</a:t>
            </a:r>
          </a:p>
          <a:p>
            <a:endParaRPr lang="en-US" baseline="0" dirty="0" smtClean="0"/>
          </a:p>
          <a:p>
            <a:r>
              <a:rPr lang="en-US" baseline="0" dirty="0" smtClean="0"/>
              <a:t>Now, we live in 3 dimensional space, and this cable is twisted up so that it’s occupying a space that has length, width, and depth. If you want to describe the points in space that it’s occupying, you’d need 3 coordinates: X, Y, and Z. Right?</a:t>
            </a:r>
          </a:p>
          <a:p>
            <a:endParaRPr lang="en-US" baseline="0" dirty="0" smtClean="0"/>
          </a:p>
          <a:p>
            <a:r>
              <a:rPr lang="en-US" baseline="0" dirty="0" smtClean="0"/>
              <a:t>So let’s pretend that this cable is infinitely thin. No width. Even then, you’d still need 3 coordinates to describe it, because it’s still moving through 3 dimensions. It still needs an X, a Y, and a Z to be described. The space it passes through still has width and depth.</a:t>
            </a:r>
          </a:p>
          <a:p>
            <a:endParaRPr lang="en-US" baseline="0" dirty="0" smtClean="0"/>
          </a:p>
          <a:p>
            <a:r>
              <a:rPr lang="en-US" baseline="0" dirty="0" smtClean="0"/>
              <a:t>Now let’s say that I take this cable and do this *yank the ends*.</a:t>
            </a:r>
          </a:p>
          <a:p>
            <a:endParaRPr lang="en-US" baseline="0" dirty="0" smtClean="0"/>
          </a:p>
          <a:p>
            <a:r>
              <a:rPr lang="en-US" baseline="0" dirty="0" smtClean="0"/>
              <a:t>Remember, we said it has no width, so now it’s just a horizontal line. How many coordinates do you need to describe it now? Just one – it projects onto a single axis.</a:t>
            </a:r>
          </a:p>
          <a:p>
            <a:endParaRPr lang="en-US" baseline="0" dirty="0" smtClean="0"/>
          </a:p>
          <a:p>
            <a:r>
              <a:rPr lang="en-US" baseline="0" dirty="0" smtClean="0"/>
              <a:t>That’s because this cable, </a:t>
            </a:r>
            <a:r>
              <a:rPr lang="en-US" i="1" baseline="0" dirty="0" smtClean="0"/>
              <a:t>even when it was twisted</a:t>
            </a:r>
            <a:r>
              <a:rPr lang="en-US" baseline="0" dirty="0" smtClean="0"/>
              <a:t>, actually had an underlying dimensionality of one. It was really just a twisted up line! A </a:t>
            </a:r>
            <a:r>
              <a:rPr lang="en-US" i="1" baseline="0" dirty="0" smtClean="0"/>
              <a:t>one dimensional</a:t>
            </a:r>
            <a:r>
              <a:rPr lang="en-US" i="0" baseline="0" dirty="0" smtClean="0"/>
              <a:t> object in a </a:t>
            </a:r>
            <a:r>
              <a:rPr lang="en-US" i="1" baseline="0" dirty="0" smtClean="0"/>
              <a:t>three dimensional</a:t>
            </a:r>
            <a:r>
              <a:rPr lang="en-US" i="0" baseline="0" dirty="0" smtClean="0"/>
              <a:t> space is an example of a manifold – a collection of points with a lower underlying dimensionality than the space it inhabits.</a:t>
            </a:r>
            <a:endParaRPr lang="en-US" baseline="0" dirty="0" smtClean="0"/>
          </a:p>
          <a:p>
            <a:endParaRPr lang="en-US" baseline="0" dirty="0" smtClean="0"/>
          </a:p>
          <a:p>
            <a:r>
              <a:rPr lang="en-US" baseline="0" dirty="0" smtClean="0"/>
              <a:t>What I’ve done by stretching this string out is the entire maximum variance unfolding algorithm. I’ve “learned the manifold”, </a:t>
            </a:r>
            <a:r>
              <a:rPr lang="en-US" baseline="0" dirty="0" err="1" smtClean="0"/>
              <a:t>abstracing</a:t>
            </a:r>
            <a:r>
              <a:rPr lang="en-US" baseline="0" dirty="0" smtClean="0"/>
              <a:t> away the twists and turns, and I can now describe any point on this 3D string (twist it back up) with just one coordinate, because I know how to map it into one dimension.</a:t>
            </a:r>
          </a:p>
          <a:p>
            <a:endParaRPr lang="en-US" baseline="0" dirty="0" smtClean="0"/>
          </a:p>
          <a:p>
            <a:r>
              <a:rPr lang="en-US" baseline="0" dirty="0" smtClean="0"/>
              <a:t>That’s insanely powerful. Very close to the sort of math that powers Amazon’s product recommendations, actually. It turns out that you can squash users’ product browsing habits down into a manifold too, if you put them in the right representation.</a:t>
            </a:r>
          </a:p>
          <a:p>
            <a:endParaRPr lang="en-US" baseline="0" dirty="0" smtClean="0"/>
          </a:p>
          <a:p>
            <a:r>
              <a:rPr lang="en-US" baseline="0" dirty="0" smtClean="0"/>
              <a:t>Now, let’s take a quick look at this part of the paper again. Suddenly it makes more sense. What’s going on in this figure is what I just did to the cable. You take a 3D dataset and “unroll” it by pulling it straight, and then you can describe it with just two points. I’m not going to go into the formal definitions and equations right now, but I bet if I presented the notion of a “neighborhood graph” and “local </a:t>
            </a:r>
            <a:r>
              <a:rPr lang="en-US" baseline="0" dirty="0" err="1" smtClean="0"/>
              <a:t>isometry</a:t>
            </a:r>
            <a:r>
              <a:rPr lang="en-US" baseline="0" dirty="0" smtClean="0"/>
              <a:t>” in the same way, you’d get all of those details pretty easily!</a:t>
            </a:r>
          </a:p>
          <a:p>
            <a:endParaRPr lang="en-US" baseline="0" dirty="0" smtClean="0"/>
          </a:p>
          <a:p>
            <a:r>
              <a:rPr lang="en-US" baseline="0" dirty="0" smtClean="0"/>
              <a:t>*click*</a:t>
            </a:r>
          </a:p>
          <a:p>
            <a:endParaRPr lang="en-US" baseline="0" dirty="0" smtClean="0"/>
          </a:p>
          <a:p>
            <a:r>
              <a:rPr lang="en-US" baseline="0" dirty="0" smtClean="0"/>
              <a:t>More importantly, you’ll now remember what this algorithm does if you run into a problem that you can use it on, and you’ll say “Ah ha! That’s the stretchy fruit rollup algorithm. I can use maximum variance unfolding to solve this. Let me go find the code on the Internet”.</a:t>
            </a:r>
          </a:p>
          <a:p>
            <a:endParaRPr lang="en-US" baseline="0" dirty="0" smtClean="0"/>
          </a:p>
          <a:p>
            <a:r>
              <a:rPr lang="en-US" baseline="0" dirty="0" smtClean="0"/>
              <a:t>Looking up solutions on the Internet? On a test that would be cheating, but in the real world, it’s essential. You don’t want to get mired down in implementing maximum variance unfolding. You want to use it and get on with solving your problem.</a:t>
            </a:r>
          </a:p>
          <a:p>
            <a:endParaRPr lang="en-US" baseline="0" dirty="0" smtClean="0"/>
          </a:p>
          <a:p>
            <a:r>
              <a:rPr lang="en-US" baseline="0" dirty="0" smtClean="0"/>
              <a:t>Let’s talk a bit more about that.</a:t>
            </a:r>
          </a:p>
        </p:txBody>
      </p:sp>
      <p:sp>
        <p:nvSpPr>
          <p:cNvPr id="4" name="Slide Number Placeholder 3"/>
          <p:cNvSpPr>
            <a:spLocks noGrp="1"/>
          </p:cNvSpPr>
          <p:nvPr>
            <p:ph type="sldNum" sz="quarter" idx="10"/>
          </p:nvPr>
        </p:nvSpPr>
        <p:spPr/>
        <p:txBody>
          <a:bodyPr/>
          <a:lstStyle/>
          <a:p>
            <a:fld id="{B79D84A2-9991-4E2B-A538-169C73F26436}" type="slidenum">
              <a:rPr lang="en-US" smtClean="0"/>
              <a:t>8</a:t>
            </a:fld>
            <a:endParaRPr lang="en-US" dirty="0"/>
          </a:p>
        </p:txBody>
      </p:sp>
    </p:spTree>
    <p:extLst>
      <p:ext uri="{BB962C8B-B14F-4D97-AF65-F5344CB8AC3E}">
        <p14:creationId xmlns:p14="http://schemas.microsoft.com/office/powerpoint/2010/main" val="269542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this talk of intuition isn’t to say that stepwise thinking is unnecessary.</a:t>
            </a:r>
            <a:r>
              <a:rPr lang="en-US" baseline="0" dirty="0" smtClean="0"/>
              <a:t> It’s critical</a:t>
            </a:r>
            <a:r>
              <a:rPr lang="en-US" dirty="0" smtClean="0"/>
              <a:t>! Here’s the general approach to solving a real-world problem used in both academic research and industry.</a:t>
            </a:r>
            <a:r>
              <a:rPr lang="en-US" baseline="0" dirty="0" smtClean="0"/>
              <a:t> I call this the generalized Feynman algorithm, after Richard Feynman’s “write down the problem, think really hard, write down the solution” approach.</a:t>
            </a:r>
          </a:p>
          <a:p>
            <a:endParaRPr lang="en-US" baseline="0" dirty="0" smtClean="0"/>
          </a:p>
          <a:p>
            <a:r>
              <a:rPr lang="en-US" baseline="0" dirty="0" smtClean="0"/>
              <a:t>1. First you need to intuitively understand the problem. That’s what I just showed you.</a:t>
            </a:r>
          </a:p>
          <a:p>
            <a:r>
              <a:rPr lang="en-US" baseline="0" dirty="0" smtClean="0"/>
              <a:t>2. Then you get creative and generate a hypothetical solution – an approach which you think will solve the problem.</a:t>
            </a:r>
          </a:p>
          <a:p>
            <a:r>
              <a:rPr lang="en-US" baseline="0" dirty="0" smtClean="0"/>
              <a:t>3. Then you implement the idea, which is where domain knowledge and skill really come into play.</a:t>
            </a:r>
          </a:p>
          <a:p>
            <a:r>
              <a:rPr lang="en-US" baseline="0" dirty="0" smtClean="0"/>
              <a:t>4. It’s not usually enough to implement the solution – then you have to test it to make sure it actually solves the problem! That takes strong critical thinking skills and requires being more than a little thick-skinned. In some cases, like at Google and in academia, it involves a peer reviewer poking holes in your solution.</a:t>
            </a:r>
          </a:p>
          <a:p>
            <a:endParaRPr lang="en-US" baseline="0" dirty="0" smtClean="0"/>
          </a:p>
          <a:p>
            <a:r>
              <a:rPr lang="en-US" baseline="0" dirty="0" smtClean="0"/>
              <a:t>If it doesn’t work, you modify the idea or create a new one and keep iterating until you find something that works. There’s sometimes a lot of failure in this process, and that’s ok. I did 6 months of work on my dissertation research before realizing that I had a dead end solution. But I started over and found one that worked. Part of the process.</a:t>
            </a:r>
          </a:p>
          <a:p>
            <a:endParaRPr lang="en-US" baseline="0" dirty="0" smtClean="0"/>
          </a:p>
          <a:p>
            <a:r>
              <a:rPr lang="en-US" baseline="0" dirty="0" smtClean="0"/>
              <a:t>So if I can pull everyone’s attention away from the dancing banana for a moment, on the right side is what I would consider a successful trial of a “thinking-oriented” midterm.</a:t>
            </a:r>
          </a:p>
          <a:p>
            <a:endParaRPr lang="en-US" baseline="0" dirty="0" smtClean="0"/>
          </a:p>
          <a:p>
            <a:r>
              <a:rPr lang="en-US" baseline="0" dirty="0" smtClean="0"/>
              <a:t>Most tests, even at the college level, still check for basic memorization, and I went out of my way to avoid that. So this one is open book, open Internet – the only thing I didn’t allow was chatting with other students, and in the real world even that would be encouraged.</a:t>
            </a:r>
          </a:p>
          <a:p>
            <a:endParaRPr lang="en-US" baseline="0" dirty="0" smtClean="0"/>
          </a:p>
          <a:p>
            <a:r>
              <a:rPr lang="en-US" baseline="0" dirty="0" smtClean="0"/>
              <a:t>But the average was 84, not 100. The Internet is a great reference, but these questions required thinking. The test is whether the student understands them well enough at the conceptual level to apply them correctly to novel situations. It’s a very different type of test.</a:t>
            </a:r>
          </a:p>
          <a:p>
            <a:endParaRPr lang="en-US" baseline="0" dirty="0" smtClean="0"/>
          </a:p>
          <a:p>
            <a:r>
              <a:rPr lang="en-US" baseline="0" dirty="0" smtClean="0"/>
              <a:t>*click* So what’s the advantage? Well, in the real world, there’s a hidden step in this problem solving algorithm: *click*.</a:t>
            </a:r>
          </a:p>
          <a:p>
            <a:endParaRPr lang="en-US" baseline="0" dirty="0" smtClean="0"/>
          </a:p>
          <a:p>
            <a:r>
              <a:rPr lang="en-US" baseline="0" dirty="0" smtClean="0"/>
              <a:t>This is 2012. We have Encyclopedia </a:t>
            </a:r>
            <a:r>
              <a:rPr lang="en-US" baseline="0" dirty="0" err="1" smtClean="0"/>
              <a:t>Galactica</a:t>
            </a:r>
            <a:r>
              <a:rPr lang="en-US" baseline="0" dirty="0" smtClean="0"/>
              <a:t>, 1000 years ahead of schedule. It’s just a second away, any time that I need it. Is memorization so important? Knowing how to </a:t>
            </a:r>
            <a:r>
              <a:rPr lang="en-US" b="1" baseline="0" dirty="0" smtClean="0"/>
              <a:t>locate </a:t>
            </a:r>
            <a:r>
              <a:rPr lang="en-US" baseline="0" dirty="0" smtClean="0"/>
              <a:t>the information and </a:t>
            </a:r>
            <a:r>
              <a:rPr lang="en-US" b="1" baseline="0" dirty="0" smtClean="0"/>
              <a:t>apply it properly </a:t>
            </a:r>
            <a:r>
              <a:rPr lang="en-US" baseline="0" dirty="0" smtClean="0"/>
              <a:t>is more important.</a:t>
            </a:r>
          </a:p>
        </p:txBody>
      </p:sp>
      <p:sp>
        <p:nvSpPr>
          <p:cNvPr id="4" name="Slide Number Placeholder 3"/>
          <p:cNvSpPr>
            <a:spLocks noGrp="1"/>
          </p:cNvSpPr>
          <p:nvPr>
            <p:ph type="sldNum" sz="quarter" idx="10"/>
          </p:nvPr>
        </p:nvSpPr>
        <p:spPr/>
        <p:txBody>
          <a:bodyPr/>
          <a:lstStyle/>
          <a:p>
            <a:fld id="{B79D84A2-9991-4E2B-A538-169C73F26436}" type="slidenum">
              <a:rPr lang="en-US" smtClean="0"/>
              <a:t>9</a:t>
            </a:fld>
            <a:endParaRPr lang="en-US" dirty="0"/>
          </a:p>
        </p:txBody>
      </p:sp>
    </p:spTree>
    <p:extLst>
      <p:ext uri="{BB962C8B-B14F-4D97-AF65-F5344CB8AC3E}">
        <p14:creationId xmlns:p14="http://schemas.microsoft.com/office/powerpoint/2010/main" val="329807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a:t>
            </a:r>
            <a:r>
              <a:rPr lang="en-US" baseline="0" dirty="0" smtClean="0"/>
              <a:t> learning is hands-on. Project-based. Experiential. Call it what you like, you won’t read most of what’s important in a book. You’ll learn it by creating something with it. And not in some sterile environment where you can’t see a problem’s context, like in the exercises in a math book. It needs to be applied, constantly in new situations that require thinking about the discipline differently.</a:t>
            </a:r>
          </a:p>
          <a:p>
            <a:endParaRPr lang="en-US" baseline="0" dirty="0" smtClean="0"/>
          </a:p>
          <a:p>
            <a:r>
              <a:rPr lang="en-US" baseline="0" dirty="0" smtClean="0"/>
              <a:t>It’s pretty vital to incorporate some of that into the class. Waldorf education actually does this, as do some of the gifted enrichment programs. They sit you down in an immersive environment and let you create things. It blurs the line between learning and play.</a:t>
            </a:r>
          </a:p>
          <a:p>
            <a:endParaRPr lang="en-US" baseline="0" dirty="0" smtClean="0"/>
          </a:p>
          <a:p>
            <a:r>
              <a:rPr lang="en-US" baseline="0" dirty="0" smtClean="0"/>
              <a:t>For example, I get paid to program, but I’m also pretty experienced in electronics. That was sparked entirely when my 4</a:t>
            </a:r>
            <a:r>
              <a:rPr lang="en-US" baseline="30000" dirty="0" smtClean="0"/>
              <a:t>th</a:t>
            </a:r>
            <a:r>
              <a:rPr lang="en-US" baseline="0" dirty="0" smtClean="0"/>
              <a:t> grade teacher sat us down with </a:t>
            </a:r>
            <a:r>
              <a:rPr lang="en-US" baseline="0" dirty="0" err="1" smtClean="0"/>
              <a:t>Capsela</a:t>
            </a:r>
            <a:r>
              <a:rPr lang="en-US" baseline="0" dirty="0" smtClean="0"/>
              <a:t> toys and let us go wild. A decade goes by, and these days I’m creating brain-computer interfaces for monitoring and treating Parkinson’s disease. Here that is, if anyone is curious. I’ll be happy to show how it works later if anyone is interested. But a positive classroom experience really just led right up to this type of stuff. Once something sticks, it never unsticks, and before you know it, you’re building mind control helmets and plotting world domination.</a:t>
            </a:r>
          </a:p>
          <a:p>
            <a:endParaRPr lang="en-US" baseline="0" dirty="0" smtClean="0"/>
          </a:p>
          <a:p>
            <a:r>
              <a:rPr lang="en-US" baseline="0" dirty="0" smtClean="0"/>
              <a:t>There’s a nice push toward this in college programming now. There’s some </a:t>
            </a:r>
            <a:r>
              <a:rPr lang="en-US" baseline="0" dirty="0" err="1" smtClean="0"/>
              <a:t>klick</a:t>
            </a:r>
            <a:r>
              <a:rPr lang="en-US" baseline="0" dirty="0" smtClean="0"/>
              <a:t> and play program called “Alice” which I see a lot of colleges using nowadays. Honestly, I hate that particular program, but the general idea is sound – start by doing, let students create stuff as part of their learning.</a:t>
            </a:r>
          </a:p>
        </p:txBody>
      </p:sp>
      <p:sp>
        <p:nvSpPr>
          <p:cNvPr id="4" name="Slide Number Placeholder 3"/>
          <p:cNvSpPr>
            <a:spLocks noGrp="1"/>
          </p:cNvSpPr>
          <p:nvPr>
            <p:ph type="sldNum" sz="quarter" idx="10"/>
          </p:nvPr>
        </p:nvSpPr>
        <p:spPr/>
        <p:txBody>
          <a:bodyPr/>
          <a:lstStyle/>
          <a:p>
            <a:fld id="{B79D84A2-9991-4E2B-A538-169C73F26436}" type="slidenum">
              <a:rPr lang="en-US" smtClean="0"/>
              <a:t>10</a:t>
            </a:fld>
            <a:endParaRPr lang="en-US" dirty="0"/>
          </a:p>
        </p:txBody>
      </p:sp>
    </p:spTree>
    <p:extLst>
      <p:ext uri="{BB962C8B-B14F-4D97-AF65-F5344CB8AC3E}">
        <p14:creationId xmlns:p14="http://schemas.microsoft.com/office/powerpoint/2010/main" val="2475741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DFCDE817-DB9D-4ADB-ABBD-215BEAE6D5BB}" type="datetimeFigureOut">
              <a:rPr lang="en-US" smtClean="0"/>
              <a:t>6/27/2012</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6CC73482-B37C-4720-8291-CDF28BCA7AD7}" type="slidenum">
              <a:rPr lang="en-US" smtClean="0"/>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DE817-DB9D-4ADB-ABBD-215BEAE6D5BB}" type="datetimeFigureOut">
              <a:rPr lang="en-US" smtClean="0"/>
              <a:t>6/27/2012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73482-B37C-4720-8291-CDF28BCA7AD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DE817-DB9D-4ADB-ABBD-215BEAE6D5BB}" type="datetimeFigureOut">
              <a:rPr lang="en-US" smtClean="0"/>
              <a:t>6/27/2012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73482-B37C-4720-8291-CDF28BCA7AD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DE817-DB9D-4ADB-ABBD-215BEAE6D5BB}" type="datetimeFigureOut">
              <a:rPr lang="en-US" smtClean="0"/>
              <a:t>6/27/2012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73482-B37C-4720-8291-CDF28BCA7AD7}"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DE817-DB9D-4ADB-ABBD-215BEAE6D5BB}" type="datetimeFigureOut">
              <a:rPr lang="en-US" smtClean="0"/>
              <a:t>6/27/2012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73482-B37C-4720-8291-CDF28BCA7AD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FCDE817-DB9D-4ADB-ABBD-215BEAE6D5BB}" type="datetimeFigureOut">
              <a:rPr lang="en-US" smtClean="0"/>
              <a:t>6/27/2012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73482-B37C-4720-8291-CDF28BCA7AD7}" type="slidenum">
              <a:rPr lang="en-US" smtClean="0"/>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FCDE817-DB9D-4ADB-ABBD-215BEAE6D5BB}" type="datetimeFigureOut">
              <a:rPr lang="en-US" smtClean="0"/>
              <a:t>6/27/2012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C73482-B37C-4720-8291-CDF28BCA7AD7}" type="slidenum">
              <a:rPr lang="en-US" smtClean="0"/>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DE817-DB9D-4ADB-ABBD-215BEAE6D5BB}" type="datetimeFigureOut">
              <a:rPr lang="en-US" smtClean="0"/>
              <a:t>6/27/2012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C73482-B37C-4720-8291-CDF28BCA7AD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DE817-DB9D-4ADB-ABBD-215BEAE6D5BB}" type="datetimeFigureOut">
              <a:rPr lang="en-US" smtClean="0"/>
              <a:t>6/27/2012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C73482-B37C-4720-8291-CDF28BCA7AD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DE817-DB9D-4ADB-ABBD-215BEAE6D5BB}" type="datetimeFigureOut">
              <a:rPr lang="en-US" smtClean="0"/>
              <a:t>6/27/2012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73482-B37C-4720-8291-CDF28BCA7AD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DE817-DB9D-4ADB-ABBD-215BEAE6D5BB}" type="datetimeFigureOut">
              <a:rPr lang="en-US" smtClean="0"/>
              <a:t>6/27/2012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73482-B37C-4720-8291-CDF28BCA7AD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01123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752600"/>
            <a:ext cx="7467600" cy="42371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FCDE817-DB9D-4ADB-ABBD-215BEAE6D5BB}" type="datetimeFigureOut">
              <a:rPr lang="en-US" smtClean="0"/>
              <a:t>6/27/2012</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6CC73482-B37C-4720-8291-CDF28BCA7AD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lnSpc>
          <a:spcPct val="114000"/>
        </a:lnSpc>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lnSpc>
          <a:spcPct val="114000"/>
        </a:lnSpc>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lnSpc>
          <a:spcPct val="114000"/>
        </a:lnSpc>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lnSpc>
          <a:spcPct val="114000"/>
        </a:lnSpc>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lnSpc>
          <a:spcPct val="114000"/>
        </a:lnSpc>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xkcd.com/51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projectpolymath.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michael@barnathan.name"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microsoft.com/en-us/news/presskits/citizenship/docs/STEMPerceptionsRepor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repository.upenn.edu/cgi/viewcontent.cgi?article=1000&amp;context=cis_pap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Recognizing and Nurturing Technical Intuition</a:t>
            </a:r>
            <a:endParaRPr lang="en-US" sz="2800" dirty="0"/>
          </a:p>
        </p:txBody>
      </p:sp>
      <p:sp>
        <p:nvSpPr>
          <p:cNvPr id="3" name="Subtitle 2"/>
          <p:cNvSpPr>
            <a:spLocks noGrp="1"/>
          </p:cNvSpPr>
          <p:nvPr>
            <p:ph type="subTitle" idx="1"/>
          </p:nvPr>
        </p:nvSpPr>
        <p:spPr/>
        <p:txBody>
          <a:bodyPr/>
          <a:lstStyle/>
          <a:p>
            <a:r>
              <a:rPr lang="en-US" dirty="0" smtClean="0"/>
              <a:t>Dr. Michael Barnathan</a:t>
            </a:r>
          </a:p>
          <a:p>
            <a:r>
              <a:rPr lang="en-US" dirty="0" smtClean="0"/>
              <a:t>Senior Software Engineer, Google</a:t>
            </a:r>
            <a:endParaRPr lang="en-US" dirty="0"/>
          </a:p>
        </p:txBody>
      </p:sp>
      <p:sp>
        <p:nvSpPr>
          <p:cNvPr id="4" name="TextBox 3"/>
          <p:cNvSpPr txBox="1"/>
          <p:nvPr/>
        </p:nvSpPr>
        <p:spPr>
          <a:xfrm rot="20549406">
            <a:off x="791512" y="4123225"/>
            <a:ext cx="1933139" cy="646331"/>
          </a:xfrm>
          <a:prstGeom prst="rect">
            <a:avLst/>
          </a:prstGeom>
          <a:noFill/>
        </p:spPr>
        <p:txBody>
          <a:bodyPr wrap="square" rtlCol="0">
            <a:spAutoFit/>
          </a:bodyPr>
          <a:lstStyle/>
          <a:p>
            <a:pPr algn="ctr"/>
            <a:r>
              <a:rPr lang="en-US" dirty="0" smtClean="0"/>
              <a:t>CS4HS 2012</a:t>
            </a:r>
          </a:p>
          <a:p>
            <a:pPr algn="ctr"/>
            <a:r>
              <a:rPr lang="en-US" dirty="0" smtClean="0"/>
              <a:t>Kean University</a:t>
            </a:r>
            <a:endParaRPr lang="en-US" dirty="0"/>
          </a:p>
        </p:txBody>
      </p:sp>
    </p:spTree>
    <p:extLst>
      <p:ext uri="{BB962C8B-B14F-4D97-AF65-F5344CB8AC3E}">
        <p14:creationId xmlns:p14="http://schemas.microsoft.com/office/powerpoint/2010/main" val="2239842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 in the Classroom</a:t>
            </a:r>
            <a:endParaRPr lang="en-US" dirty="0"/>
          </a:p>
        </p:txBody>
      </p:sp>
      <p:sp>
        <p:nvSpPr>
          <p:cNvPr id="3" name="Content Placeholder 2"/>
          <p:cNvSpPr>
            <a:spLocks noGrp="1"/>
          </p:cNvSpPr>
          <p:nvPr>
            <p:ph idx="1"/>
          </p:nvPr>
        </p:nvSpPr>
        <p:spPr>
          <a:xfrm>
            <a:off x="838200" y="4419600"/>
            <a:ext cx="7467600" cy="1570125"/>
          </a:xfrm>
        </p:spPr>
        <p:txBody>
          <a:bodyPr>
            <a:normAutofit fontScale="70000" lnSpcReduction="20000"/>
          </a:bodyPr>
          <a:lstStyle/>
          <a:p>
            <a:r>
              <a:rPr lang="en-US" dirty="0" smtClean="0"/>
              <a:t>Hands-on creative learning is critical.</a:t>
            </a:r>
          </a:p>
          <a:p>
            <a:r>
              <a:rPr lang="en-US" dirty="0" smtClean="0"/>
              <a:t>Autodidactic programming is almost always hands-on.</a:t>
            </a:r>
          </a:p>
          <a:p>
            <a:r>
              <a:rPr lang="en-US" dirty="0" smtClean="0"/>
              <a:t>Make </a:t>
            </a:r>
            <a:r>
              <a:rPr lang="en-US" dirty="0" err="1" smtClean="0"/>
              <a:t>lifechanging</a:t>
            </a:r>
            <a:r>
              <a:rPr lang="en-US" dirty="0" smtClean="0"/>
              <a:t> experiences for your students:</a:t>
            </a:r>
          </a:p>
          <a:p>
            <a:pPr lvl="1"/>
            <a:r>
              <a:rPr lang="en-US" dirty="0" smtClean="0"/>
              <a:t>Playing with </a:t>
            </a:r>
            <a:r>
              <a:rPr lang="en-US" dirty="0" err="1" smtClean="0"/>
              <a:t>Capsela</a:t>
            </a:r>
            <a:r>
              <a:rPr lang="en-US" dirty="0" smtClean="0"/>
              <a:t> toys in 4</a:t>
            </a:r>
            <a:r>
              <a:rPr lang="en-US" baseline="30000" dirty="0" smtClean="0"/>
              <a:t>th</a:t>
            </a:r>
            <a:r>
              <a:rPr lang="en-US" dirty="0" smtClean="0"/>
              <a:t> grade sparked interest in electronics and robotics.</a:t>
            </a:r>
          </a:p>
          <a:p>
            <a:pPr lvl="1"/>
            <a:r>
              <a:rPr lang="en-US" dirty="0" smtClean="0"/>
              <a:t>Now creating brain-computer interfaces and trying to treat Parkinson’s disease.</a:t>
            </a:r>
          </a:p>
        </p:txBody>
      </p:sp>
      <p:sp>
        <p:nvSpPr>
          <p:cNvPr id="4" name="TextBox 3"/>
          <p:cNvSpPr txBox="1"/>
          <p:nvPr/>
        </p:nvSpPr>
        <p:spPr>
          <a:xfrm>
            <a:off x="838200" y="1524000"/>
            <a:ext cx="3124200" cy="1015663"/>
          </a:xfrm>
          <a:prstGeom prst="rect">
            <a:avLst/>
          </a:prstGeom>
          <a:noFill/>
          <a:ln w="12700">
            <a:solidFill>
              <a:schemeClr val="tx1"/>
            </a:solidFill>
          </a:ln>
        </p:spPr>
        <p:txBody>
          <a:bodyPr wrap="square" rtlCol="0">
            <a:spAutoFit/>
          </a:bodyPr>
          <a:lstStyle/>
          <a:p>
            <a:r>
              <a:rPr lang="en-US" sz="1200" dirty="0" smtClean="0"/>
              <a:t>public class </a:t>
            </a:r>
            <a:r>
              <a:rPr lang="en-US" sz="1200" dirty="0" err="1" smtClean="0"/>
              <a:t>SingingFrog</a:t>
            </a:r>
            <a:r>
              <a:rPr lang="en-US" sz="1200" dirty="0" smtClean="0"/>
              <a:t> extends Frog {</a:t>
            </a:r>
          </a:p>
          <a:p>
            <a:r>
              <a:rPr lang="en-US" sz="1200" dirty="0"/>
              <a:t> </a:t>
            </a:r>
            <a:r>
              <a:rPr lang="en-US" sz="1200" dirty="0" smtClean="0"/>
              <a:t> public </a:t>
            </a:r>
            <a:r>
              <a:rPr lang="en-US" sz="1200" dirty="0" err="1" smtClean="0"/>
              <a:t>SingingFrog</a:t>
            </a:r>
            <a:r>
              <a:rPr lang="en-US" sz="1200" dirty="0" smtClean="0"/>
              <a:t>(Song </a:t>
            </a:r>
            <a:r>
              <a:rPr lang="en-US" sz="1200" dirty="0" err="1" smtClean="0"/>
              <a:t>frogSong</a:t>
            </a:r>
            <a:r>
              <a:rPr lang="en-US" sz="1200" dirty="0" smtClean="0"/>
              <a:t>) { … }</a:t>
            </a:r>
          </a:p>
          <a:p>
            <a:r>
              <a:rPr lang="en-US" sz="1200" dirty="0" smtClean="0"/>
              <a:t>  @Override</a:t>
            </a:r>
          </a:p>
          <a:p>
            <a:r>
              <a:rPr lang="en-US" sz="1200" dirty="0" smtClean="0"/>
              <a:t>  public void croak() { … }</a:t>
            </a:r>
          </a:p>
          <a:p>
            <a:r>
              <a:rPr lang="en-US" sz="1200" dirty="0"/>
              <a:t>}</a:t>
            </a:r>
            <a:endParaRPr lang="en-US" sz="1200" dirty="0" smtClean="0"/>
          </a:p>
        </p:txBody>
      </p:sp>
      <p:sp>
        <p:nvSpPr>
          <p:cNvPr id="5" name="TextBox 4"/>
          <p:cNvSpPr txBox="1"/>
          <p:nvPr/>
        </p:nvSpPr>
        <p:spPr>
          <a:xfrm>
            <a:off x="4419600" y="1515070"/>
            <a:ext cx="914400" cy="923330"/>
          </a:xfrm>
          <a:prstGeom prst="rect">
            <a:avLst/>
          </a:prstGeom>
          <a:noFill/>
        </p:spPr>
        <p:txBody>
          <a:bodyPr wrap="square" rtlCol="0">
            <a:spAutoFit/>
          </a:bodyPr>
          <a:lstStyle/>
          <a:p>
            <a:r>
              <a:rPr lang="en-US" sz="5400" dirty="0" smtClean="0"/>
              <a:t>&gt;</a:t>
            </a:r>
          </a:p>
        </p:txBody>
      </p:sp>
      <p:sp>
        <p:nvSpPr>
          <p:cNvPr id="6" name="TextBox 5"/>
          <p:cNvSpPr txBox="1"/>
          <p:nvPr/>
        </p:nvSpPr>
        <p:spPr>
          <a:xfrm>
            <a:off x="5486400" y="1524000"/>
            <a:ext cx="3124200" cy="1015663"/>
          </a:xfrm>
          <a:prstGeom prst="rect">
            <a:avLst/>
          </a:prstGeom>
          <a:noFill/>
          <a:ln w="12700">
            <a:solidFill>
              <a:schemeClr val="tx1"/>
            </a:solidFill>
          </a:ln>
        </p:spPr>
        <p:txBody>
          <a:bodyPr wrap="square" rtlCol="0">
            <a:spAutoFit/>
          </a:bodyPr>
          <a:lstStyle/>
          <a:p>
            <a:r>
              <a:rPr lang="en-US" sz="1200" dirty="0" smtClean="0"/>
              <a:t>“This is a constructor…”</a:t>
            </a:r>
          </a:p>
          <a:p>
            <a:endParaRPr lang="en-US" sz="1200" dirty="0"/>
          </a:p>
          <a:p>
            <a:r>
              <a:rPr lang="en-US" sz="1200" dirty="0" smtClean="0"/>
              <a:t>“This is a destructor…”</a:t>
            </a:r>
          </a:p>
          <a:p>
            <a:endParaRPr lang="en-US" sz="1200" dirty="0"/>
          </a:p>
          <a:p>
            <a:r>
              <a:rPr lang="en-US" sz="1200" dirty="0" smtClean="0"/>
              <a:t>“This is a method…”</a:t>
            </a:r>
            <a:endParaRPr lang="en-US" sz="1200" dirty="0"/>
          </a:p>
        </p:txBody>
      </p:sp>
      <p:pic>
        <p:nvPicPr>
          <p:cNvPr id="1026" name="Picture 2" descr="C:\Users\Michael\Pictures\vlcsnap-2012-06-26-01h00m17s2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897" y="2689573"/>
            <a:ext cx="1899303" cy="15550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Pictures\icecube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3142" y="2687241"/>
            <a:ext cx="1524000" cy="15597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ichael\Pictures\Family\face_bc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8499" y="2667000"/>
            <a:ext cx="1575197" cy="1600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a:stCxn id="1026" idx="3"/>
            <a:endCxn id="1027" idx="1"/>
          </p:cNvCxnSpPr>
          <p:nvPr/>
        </p:nvCxnSpPr>
        <p:spPr>
          <a:xfrm>
            <a:off x="2743200" y="3467101"/>
            <a:ext cx="1209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27" idx="3"/>
            <a:endCxn id="1030" idx="1"/>
          </p:cNvCxnSpPr>
          <p:nvPr/>
        </p:nvCxnSpPr>
        <p:spPr>
          <a:xfrm flipV="1">
            <a:off x="5477142" y="3467100"/>
            <a:ext cx="157135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01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get 8-year olds to program, anyway?</a:t>
            </a:r>
            <a:endParaRPr lang="en-US" dirty="0"/>
          </a:p>
        </p:txBody>
      </p:sp>
      <p:sp>
        <p:nvSpPr>
          <p:cNvPr id="3" name="Content Placeholder 2"/>
          <p:cNvSpPr>
            <a:spLocks noGrp="1"/>
          </p:cNvSpPr>
          <p:nvPr>
            <p:ph idx="1"/>
          </p:nvPr>
        </p:nvSpPr>
        <p:spPr>
          <a:xfrm>
            <a:off x="838200" y="4038600"/>
            <a:ext cx="7467600" cy="2133600"/>
          </a:xfrm>
        </p:spPr>
        <p:txBody>
          <a:bodyPr>
            <a:normAutofit fontScale="55000" lnSpcReduction="20000"/>
          </a:bodyPr>
          <a:lstStyle/>
          <a:p>
            <a:pPr>
              <a:lnSpc>
                <a:spcPct val="134000"/>
              </a:lnSpc>
            </a:pPr>
            <a:r>
              <a:rPr lang="en-US" dirty="0" smtClean="0"/>
              <a:t>Don’t assume they can’t do it. Kids can learn </a:t>
            </a:r>
            <a:r>
              <a:rPr lang="en-US" i="1" dirty="0" smtClean="0"/>
              <a:t>very fast</a:t>
            </a:r>
            <a:r>
              <a:rPr lang="en-US" dirty="0" smtClean="0"/>
              <a:t> and tend to be </a:t>
            </a:r>
            <a:r>
              <a:rPr lang="en-US" i="1" dirty="0" smtClean="0"/>
              <a:t>very creative</a:t>
            </a:r>
            <a:r>
              <a:rPr lang="en-US" dirty="0" smtClean="0"/>
              <a:t>.</a:t>
            </a:r>
          </a:p>
          <a:p>
            <a:pPr>
              <a:lnSpc>
                <a:spcPct val="134000"/>
              </a:lnSpc>
            </a:pPr>
            <a:r>
              <a:rPr lang="en-US" dirty="0" smtClean="0"/>
              <a:t>Bring the concepts down to their level, present them intuitively, and </a:t>
            </a:r>
            <a:r>
              <a:rPr lang="en-US" i="1" dirty="0" smtClean="0"/>
              <a:t>connect them with the known</a:t>
            </a:r>
            <a:r>
              <a:rPr lang="en-US" dirty="0" smtClean="0"/>
              <a:t>.</a:t>
            </a:r>
          </a:p>
          <a:p>
            <a:pPr>
              <a:lnSpc>
                <a:spcPct val="134000"/>
              </a:lnSpc>
            </a:pPr>
            <a:r>
              <a:rPr lang="en-US" dirty="0" smtClean="0"/>
              <a:t>Make it a game (and let them make games).</a:t>
            </a:r>
          </a:p>
          <a:p>
            <a:pPr>
              <a:lnSpc>
                <a:spcPct val="134000"/>
              </a:lnSpc>
            </a:pPr>
            <a:r>
              <a:rPr lang="en-US" dirty="0" smtClean="0"/>
              <a:t>Show them role models who do it. Be one if possible.</a:t>
            </a:r>
          </a:p>
          <a:p>
            <a:pPr>
              <a:lnSpc>
                <a:spcPct val="134000"/>
              </a:lnSpc>
            </a:pPr>
            <a:r>
              <a:rPr lang="en-US" dirty="0" smtClean="0"/>
              <a:t>As teachers, point students who are exhibiting proficiency at additional resources.</a:t>
            </a:r>
          </a:p>
          <a:p>
            <a:pPr lvl="1">
              <a:lnSpc>
                <a:spcPct val="134000"/>
              </a:lnSpc>
            </a:pPr>
            <a:r>
              <a:rPr lang="en-US" dirty="0" smtClean="0"/>
              <a:t>“College for kids” programs, interest groups, </a:t>
            </a:r>
            <a:r>
              <a:rPr lang="en-US" dirty="0" err="1" smtClean="0"/>
              <a:t>hackerspaces</a:t>
            </a:r>
            <a:r>
              <a:rPr lang="en-US" dirty="0" smtClean="0"/>
              <a:t>, competitions.</a:t>
            </a:r>
          </a:p>
          <a:p>
            <a:pPr lvl="1">
              <a:lnSpc>
                <a:spcPct val="134000"/>
              </a:lnSpc>
            </a:pPr>
            <a:r>
              <a:rPr lang="en-US" dirty="0" smtClean="0"/>
              <a:t>Companies at the forefront of the field.</a:t>
            </a:r>
          </a:p>
          <a:p>
            <a:pPr lvl="1">
              <a:lnSpc>
                <a:spcPct val="134000"/>
              </a:lnSpc>
            </a:pPr>
            <a:r>
              <a:rPr lang="en-US" dirty="0" smtClean="0"/>
              <a:t>In high school, actual college courses and faculty research.</a:t>
            </a:r>
          </a:p>
        </p:txBody>
      </p:sp>
      <p:graphicFrame>
        <p:nvGraphicFramePr>
          <p:cNvPr id="8" name="Content Placeholder 3"/>
          <p:cNvGraphicFramePr>
            <a:graphicFrameLocks/>
          </p:cNvGraphicFramePr>
          <p:nvPr>
            <p:extLst>
              <p:ext uri="{D42A27DB-BD31-4B8C-83A1-F6EECF244321}">
                <p14:modId xmlns:p14="http://schemas.microsoft.com/office/powerpoint/2010/main" val="3111529707"/>
              </p:ext>
            </p:extLst>
          </p:nvPr>
        </p:nvGraphicFramePr>
        <p:xfrm>
          <a:off x="838200" y="1752600"/>
          <a:ext cx="7467600" cy="220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7307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Recognizing a technical mindset</a:t>
            </a:r>
            <a:endParaRPr lang="en-US" sz="4400" dirty="0"/>
          </a:p>
        </p:txBody>
      </p:sp>
      <p:sp>
        <p:nvSpPr>
          <p:cNvPr id="3" name="Content Placeholder 2"/>
          <p:cNvSpPr>
            <a:spLocks noGrp="1"/>
          </p:cNvSpPr>
          <p:nvPr>
            <p:ph idx="1"/>
          </p:nvPr>
        </p:nvSpPr>
        <p:spPr>
          <a:xfrm>
            <a:off x="838200" y="1371600"/>
            <a:ext cx="4953000" cy="4876800"/>
          </a:xfrm>
        </p:spPr>
        <p:txBody>
          <a:bodyPr>
            <a:normAutofit fontScale="62500" lnSpcReduction="20000"/>
          </a:bodyPr>
          <a:lstStyle/>
          <a:p>
            <a:r>
              <a:rPr lang="en-US" dirty="0" smtClean="0"/>
              <a:t>Common traits of technical </a:t>
            </a:r>
            <a:r>
              <a:rPr lang="en-US" dirty="0" err="1" smtClean="0"/>
              <a:t>padawans</a:t>
            </a:r>
            <a:r>
              <a:rPr lang="en-US" dirty="0" smtClean="0"/>
              <a:t>:</a:t>
            </a:r>
          </a:p>
          <a:p>
            <a:pPr lvl="1"/>
            <a:r>
              <a:rPr lang="en-US" dirty="0" smtClean="0"/>
              <a:t>Insatiable curiosity, asks “why?” a lot.</a:t>
            </a:r>
          </a:p>
          <a:p>
            <a:pPr lvl="1"/>
            <a:r>
              <a:rPr lang="en-US" dirty="0" smtClean="0"/>
              <a:t>Desire to make, to build, to improve, to customize (“takes things/ideas apart”). “Makers”</a:t>
            </a:r>
          </a:p>
          <a:p>
            <a:pPr lvl="1"/>
            <a:r>
              <a:rPr lang="en-US" dirty="0" smtClean="0"/>
              <a:t>Perfectionism, tries to “optimize” everything.</a:t>
            </a:r>
          </a:p>
          <a:p>
            <a:pPr lvl="1"/>
            <a:r>
              <a:rPr lang="en-US" dirty="0" smtClean="0"/>
              <a:t>Deep focus, sometimes to the exclusion of more mundane schoolwork (possibly “underperformers”).</a:t>
            </a:r>
          </a:p>
          <a:p>
            <a:pPr lvl="1"/>
            <a:r>
              <a:rPr lang="en-US" dirty="0" smtClean="0"/>
              <a:t>“Geeky”, makes references to geek jargon (e.g. “</a:t>
            </a:r>
            <a:r>
              <a:rPr lang="en-US" dirty="0" err="1" smtClean="0"/>
              <a:t>grok</a:t>
            </a:r>
            <a:r>
              <a:rPr lang="en-US" dirty="0" smtClean="0"/>
              <a:t>”) and culture. Reads </a:t>
            </a:r>
            <a:r>
              <a:rPr lang="en-US" dirty="0" err="1" smtClean="0"/>
              <a:t>xkcd</a:t>
            </a:r>
            <a:r>
              <a:rPr lang="en-US" dirty="0" smtClean="0"/>
              <a:t>.</a:t>
            </a:r>
          </a:p>
          <a:p>
            <a:r>
              <a:rPr lang="en-US" dirty="0" smtClean="0"/>
              <a:t>More general signs of developmental potential:</a:t>
            </a:r>
          </a:p>
          <a:p>
            <a:pPr lvl="1"/>
            <a:r>
              <a:rPr lang="en-US" dirty="0" err="1" smtClean="0"/>
              <a:t>Overexcitabilities</a:t>
            </a:r>
            <a:r>
              <a:rPr lang="en-US" dirty="0" smtClean="0"/>
              <a:t> (</a:t>
            </a:r>
            <a:r>
              <a:rPr lang="en-US" dirty="0" err="1" smtClean="0"/>
              <a:t>Dabrowski</a:t>
            </a:r>
            <a:r>
              <a:rPr lang="en-US" dirty="0" smtClean="0"/>
              <a:t>):</a:t>
            </a:r>
          </a:p>
          <a:p>
            <a:pPr marL="329184" lvl="1" indent="0">
              <a:buNone/>
            </a:pPr>
            <a:endParaRPr lang="en-US" dirty="0" smtClean="0"/>
          </a:p>
          <a:p>
            <a:pPr marL="329184" lvl="1" indent="0">
              <a:buNone/>
            </a:pPr>
            <a:endParaRPr lang="en-US" dirty="0"/>
          </a:p>
          <a:p>
            <a:pPr marL="329184" lvl="1" indent="0">
              <a:buNone/>
            </a:pPr>
            <a:endParaRPr lang="en-US" dirty="0" smtClean="0"/>
          </a:p>
          <a:p>
            <a:pPr marL="329184" lvl="1" indent="0">
              <a:buNone/>
            </a:pPr>
            <a:endParaRPr lang="en-US" dirty="0"/>
          </a:p>
          <a:p>
            <a:pPr marL="329184" lvl="1" indent="0">
              <a:buNone/>
            </a:pPr>
            <a:endParaRPr lang="en-US" dirty="0" smtClean="0"/>
          </a:p>
          <a:p>
            <a:pPr marL="329184" lvl="1" indent="0">
              <a:buNone/>
            </a:pPr>
            <a:endParaRPr lang="en-US" dirty="0" smtClean="0"/>
          </a:p>
          <a:p>
            <a:pPr lvl="1"/>
            <a:r>
              <a:rPr lang="en-US" dirty="0" smtClean="0"/>
              <a:t>Early learning in areas outside of the curriculum (with or without engagement inside of it).</a:t>
            </a:r>
          </a:p>
          <a:p>
            <a:pPr lvl="1"/>
            <a:r>
              <a:rPr lang="en-US" dirty="0" smtClean="0"/>
              <a:t>Leadership/sense of purpose at an early age.</a:t>
            </a:r>
          </a:p>
        </p:txBody>
      </p:sp>
      <p:pic>
        <p:nvPicPr>
          <p:cNvPr id="1026" name="Picture 2" descr="11th G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48264"/>
            <a:ext cx="2886075" cy="17963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600" y="3344644"/>
            <a:ext cx="2886075" cy="276999"/>
          </a:xfrm>
          <a:prstGeom prst="rect">
            <a:avLst/>
          </a:prstGeom>
          <a:noFill/>
        </p:spPr>
        <p:txBody>
          <a:bodyPr wrap="square" rtlCol="0">
            <a:spAutoFit/>
          </a:bodyPr>
          <a:lstStyle/>
          <a:p>
            <a:r>
              <a:rPr lang="en-US" sz="1200" dirty="0" smtClean="0"/>
              <a:t>Randall Munroe, </a:t>
            </a:r>
            <a:r>
              <a:rPr lang="en-US" sz="1200" dirty="0" err="1" smtClean="0"/>
              <a:t>xkcd</a:t>
            </a:r>
            <a:r>
              <a:rPr lang="en-US" sz="1200" dirty="0" smtClean="0"/>
              <a:t>: </a:t>
            </a:r>
            <a:r>
              <a:rPr lang="en-US" sz="1200" dirty="0" smtClean="0">
                <a:hlinkClick r:id="rId4"/>
              </a:rPr>
              <a:t>xkcd.com/519</a:t>
            </a:r>
            <a:endParaRPr lang="en-US" sz="1200" dirty="0"/>
          </a:p>
        </p:txBody>
      </p:sp>
      <p:pic>
        <p:nvPicPr>
          <p:cNvPr id="1028" name="Picture 4" descr="http://1.bp.blogspot.com/--iHsVoOFAkg/TaXxEN8qM2I/AAAAAAAAAJU/ap8m6kuVoQA/s1600/underconstruction.jpg"/>
          <p:cNvPicPr>
            <a:picLocks noChangeAspect="1" noChangeArrowheads="1"/>
          </p:cNvPicPr>
          <p:nvPr/>
        </p:nvPicPr>
        <p:blipFill rotWithShape="1">
          <a:blip r:embed="rId5">
            <a:extLst>
              <a:ext uri="{28A0092B-C50C-407E-A947-70E740481C1C}">
                <a14:useLocalDpi xmlns:a14="http://schemas.microsoft.com/office/drawing/2010/main" val="0"/>
              </a:ext>
            </a:extLst>
          </a:blip>
          <a:srcRect b="11893"/>
          <a:stretch/>
        </p:blipFill>
        <p:spPr bwMode="auto">
          <a:xfrm>
            <a:off x="6019088" y="3810000"/>
            <a:ext cx="2810587" cy="2011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43600" y="5862935"/>
            <a:ext cx="2886075" cy="461665"/>
          </a:xfrm>
          <a:prstGeom prst="rect">
            <a:avLst/>
          </a:prstGeom>
          <a:noFill/>
        </p:spPr>
        <p:txBody>
          <a:bodyPr wrap="square" rtlCol="0">
            <a:spAutoFit/>
          </a:bodyPr>
          <a:lstStyle/>
          <a:p>
            <a:r>
              <a:rPr lang="en-US" sz="1200" dirty="0" smtClean="0"/>
              <a:t>Anakin Skywalker, technical </a:t>
            </a:r>
            <a:r>
              <a:rPr lang="en-US" sz="1200" dirty="0" err="1" smtClean="0"/>
              <a:t>padawan</a:t>
            </a:r>
            <a:r>
              <a:rPr lang="en-US" sz="1200" dirty="0" smtClean="0"/>
              <a:t>.</a:t>
            </a:r>
          </a:p>
          <a:p>
            <a:r>
              <a:rPr lang="en-US" sz="1200" dirty="0" smtClean="0"/>
              <a:t>--Star Wars, Episode 1</a:t>
            </a: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4253195749"/>
              </p:ext>
            </p:extLst>
          </p:nvPr>
        </p:nvGraphicFramePr>
        <p:xfrm>
          <a:off x="1295400" y="4049268"/>
          <a:ext cx="4495800" cy="1284732"/>
        </p:xfrm>
        <a:graphic>
          <a:graphicData uri="http://schemas.openxmlformats.org/drawingml/2006/table">
            <a:tbl>
              <a:tblPr firstRow="1" bandRow="1">
                <a:tableStyleId>{C4B1156A-380E-4F78-BDF5-A606A8083BF9}</a:tableStyleId>
              </a:tblPr>
              <a:tblGrid>
                <a:gridCol w="914400"/>
                <a:gridCol w="3581400"/>
              </a:tblGrid>
              <a:tr h="201422">
                <a:tc>
                  <a:txBody>
                    <a:bodyPr/>
                    <a:lstStyle/>
                    <a:p>
                      <a:r>
                        <a:rPr lang="en-US" sz="1000" dirty="0" smtClean="0"/>
                        <a:t>OE</a:t>
                      </a:r>
                      <a:endParaRPr lang="en-US" sz="1000" dirty="0"/>
                    </a:p>
                  </a:txBody>
                  <a:tcPr marL="61722" marR="61722" marT="30861" marB="30861"/>
                </a:tc>
                <a:tc>
                  <a:txBody>
                    <a:bodyPr/>
                    <a:lstStyle/>
                    <a:p>
                      <a:r>
                        <a:rPr lang="en-US" sz="1000" dirty="0" smtClean="0"/>
                        <a:t>Manifestation</a:t>
                      </a:r>
                      <a:endParaRPr lang="en-US" sz="1000" dirty="0"/>
                    </a:p>
                  </a:txBody>
                  <a:tcPr marL="61722" marR="61722" marT="30861" marB="30861"/>
                </a:tc>
              </a:tr>
              <a:tr h="201422">
                <a:tc>
                  <a:txBody>
                    <a:bodyPr/>
                    <a:lstStyle/>
                    <a:p>
                      <a:r>
                        <a:rPr lang="en-US" sz="1000" dirty="0" smtClean="0"/>
                        <a:t>Psychomotor</a:t>
                      </a:r>
                      <a:endParaRPr lang="en-US" sz="1000" dirty="0"/>
                    </a:p>
                  </a:txBody>
                  <a:tcPr marL="61722" marR="61722" marT="30861" marB="30861"/>
                </a:tc>
                <a:tc>
                  <a:txBody>
                    <a:bodyPr/>
                    <a:lstStyle/>
                    <a:p>
                      <a:r>
                        <a:rPr lang="en-US" sz="1000" dirty="0" smtClean="0"/>
                        <a:t>“Can’t sit still”</a:t>
                      </a:r>
                      <a:r>
                        <a:rPr lang="en-US" sz="1000" baseline="0" dirty="0" smtClean="0"/>
                        <a:t>, high energy, </a:t>
                      </a:r>
                      <a:r>
                        <a:rPr lang="en-US" sz="1000" dirty="0" smtClean="0"/>
                        <a:t>may be misdiagnosed</a:t>
                      </a:r>
                      <a:r>
                        <a:rPr lang="en-US" sz="1000" baseline="0" dirty="0" smtClean="0"/>
                        <a:t> as ADHD.</a:t>
                      </a:r>
                      <a:endParaRPr lang="en-US" sz="1000" dirty="0"/>
                    </a:p>
                  </a:txBody>
                  <a:tcPr marL="61722" marR="61722" marT="30861" marB="30861"/>
                </a:tc>
              </a:tr>
              <a:tr h="201422">
                <a:tc>
                  <a:txBody>
                    <a:bodyPr/>
                    <a:lstStyle/>
                    <a:p>
                      <a:r>
                        <a:rPr lang="en-US" sz="1000" dirty="0" smtClean="0"/>
                        <a:t>Sensory</a:t>
                      </a:r>
                      <a:endParaRPr lang="en-US" sz="1000" dirty="0"/>
                    </a:p>
                  </a:txBody>
                  <a:tcPr marL="61722" marR="61722" marT="30861" marB="30861"/>
                </a:tc>
                <a:tc>
                  <a:txBody>
                    <a:bodyPr/>
                    <a:lstStyle/>
                    <a:p>
                      <a:r>
                        <a:rPr lang="en-US" sz="1000" dirty="0" smtClean="0"/>
                        <a:t>Deep</a:t>
                      </a:r>
                      <a:r>
                        <a:rPr lang="en-US" sz="1000" baseline="0" dirty="0" smtClean="0"/>
                        <a:t> connection to music, art, food, the outdoors, etc.</a:t>
                      </a:r>
                      <a:endParaRPr lang="en-US" sz="1000" dirty="0"/>
                    </a:p>
                  </a:txBody>
                  <a:tcPr marL="61722" marR="61722" marT="30861" marB="30861"/>
                </a:tc>
              </a:tr>
              <a:tr h="201422">
                <a:tc>
                  <a:txBody>
                    <a:bodyPr/>
                    <a:lstStyle/>
                    <a:p>
                      <a:r>
                        <a:rPr lang="en-US" sz="1000" dirty="0" smtClean="0"/>
                        <a:t>Intellectual</a:t>
                      </a:r>
                      <a:endParaRPr lang="en-US" sz="1000" dirty="0"/>
                    </a:p>
                  </a:txBody>
                  <a:tcPr marL="61722" marR="61722" marT="30861" marB="30861"/>
                </a:tc>
                <a:tc>
                  <a:txBody>
                    <a:bodyPr/>
                    <a:lstStyle/>
                    <a:p>
                      <a:r>
                        <a:rPr lang="en-US" sz="1000" dirty="0" smtClean="0"/>
                        <a:t>Highly curious, builds a large knowledge base at an early age.</a:t>
                      </a:r>
                      <a:endParaRPr lang="en-US" sz="1000" dirty="0"/>
                    </a:p>
                  </a:txBody>
                  <a:tcPr marL="61722" marR="61722" marT="30861" marB="30861"/>
                </a:tc>
              </a:tr>
              <a:tr h="201422">
                <a:tc>
                  <a:txBody>
                    <a:bodyPr/>
                    <a:lstStyle/>
                    <a:p>
                      <a:r>
                        <a:rPr lang="en-US" sz="1000" dirty="0" smtClean="0"/>
                        <a:t>Imaginational</a:t>
                      </a:r>
                      <a:endParaRPr lang="en-US" sz="1000" dirty="0"/>
                    </a:p>
                  </a:txBody>
                  <a:tcPr marL="61722" marR="61722" marT="30861" marB="30861"/>
                </a:tc>
                <a:tc>
                  <a:txBody>
                    <a:bodyPr/>
                    <a:lstStyle/>
                    <a:p>
                      <a:r>
                        <a:rPr lang="en-US" sz="1000" dirty="0" smtClean="0"/>
                        <a:t>“In the clouds”,</a:t>
                      </a:r>
                      <a:r>
                        <a:rPr lang="en-US" sz="1000" baseline="0" dirty="0" smtClean="0"/>
                        <a:t> thinks about possibilities more than actualities.</a:t>
                      </a:r>
                      <a:endParaRPr lang="en-US" sz="1000" dirty="0"/>
                    </a:p>
                  </a:txBody>
                  <a:tcPr marL="61722" marR="61722" marT="30861" marB="30861"/>
                </a:tc>
              </a:tr>
              <a:tr h="201422">
                <a:tc>
                  <a:txBody>
                    <a:bodyPr/>
                    <a:lstStyle/>
                    <a:p>
                      <a:r>
                        <a:rPr lang="en-US" sz="1000" dirty="0" smtClean="0"/>
                        <a:t>Emotional</a:t>
                      </a:r>
                      <a:endParaRPr lang="en-US" sz="1000" dirty="0"/>
                    </a:p>
                  </a:txBody>
                  <a:tcPr marL="61722" marR="61722" marT="30861" marB="30861"/>
                </a:tc>
                <a:tc>
                  <a:txBody>
                    <a:bodyPr/>
                    <a:lstStyle/>
                    <a:p>
                      <a:r>
                        <a:rPr lang="en-US" sz="1000" dirty="0" smtClean="0"/>
                        <a:t>Deep</a:t>
                      </a:r>
                      <a:r>
                        <a:rPr lang="en-US" sz="1000" baseline="0" dirty="0" smtClean="0"/>
                        <a:t> </a:t>
                      </a:r>
                      <a:r>
                        <a:rPr lang="en-US" sz="1000" dirty="0" smtClean="0"/>
                        <a:t>sense of justice, compassion,</a:t>
                      </a:r>
                      <a:r>
                        <a:rPr lang="en-US" sz="1000" baseline="0" dirty="0" smtClean="0"/>
                        <a:t> </a:t>
                      </a:r>
                      <a:r>
                        <a:rPr lang="en-US" sz="1000" dirty="0" smtClean="0"/>
                        <a:t>right/wrong.</a:t>
                      </a:r>
                      <a:endParaRPr lang="en-US" sz="1000" dirty="0"/>
                    </a:p>
                  </a:txBody>
                  <a:tcPr marL="61722" marR="61722" marT="30861" marB="30861"/>
                </a:tc>
              </a:tr>
            </a:tbl>
          </a:graphicData>
        </a:graphic>
      </p:graphicFrame>
    </p:spTree>
    <p:extLst>
      <p:ext uri="{BB962C8B-B14F-4D97-AF65-F5344CB8AC3E}">
        <p14:creationId xmlns:p14="http://schemas.microsoft.com/office/powerpoint/2010/main" val="4180571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Obvious: Make Learning Fun</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0970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128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Retention</a:t>
            </a:r>
            <a:endParaRPr lang="en-US" dirty="0"/>
          </a:p>
        </p:txBody>
      </p:sp>
      <p:pic>
        <p:nvPicPr>
          <p:cNvPr id="2052" name="Picture 4" descr="http://empirestem.org/images/leak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3733800" cy="29182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sse.monash.edu.au/~cema/courses/CSE5910/lectureFiles/images/lect3b/napoleonArmy.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724247"/>
            <a:ext cx="4457700" cy="1832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p:nvPr>
            <p:extLst>
              <p:ext uri="{D42A27DB-BD31-4B8C-83A1-F6EECF244321}">
                <p14:modId xmlns:p14="http://schemas.microsoft.com/office/powerpoint/2010/main" val="995111049"/>
              </p:ext>
            </p:extLst>
          </p:nvPr>
        </p:nvGraphicFramePr>
        <p:xfrm>
          <a:off x="4419600" y="1611500"/>
          <a:ext cx="4572000" cy="304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956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attrition?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STEM is hard.</a:t>
            </a:r>
          </a:p>
          <a:p>
            <a:r>
              <a:rPr lang="en-US" dirty="0" smtClean="0"/>
              <a:t>STEM students need to be </a:t>
            </a:r>
            <a:r>
              <a:rPr lang="en-US" i="1" dirty="0" smtClean="0"/>
              <a:t>very</a:t>
            </a:r>
            <a:r>
              <a:rPr lang="en-US" dirty="0" smtClean="0"/>
              <a:t> motivated to survive.</a:t>
            </a:r>
          </a:p>
          <a:p>
            <a:r>
              <a:rPr lang="en-US" dirty="0" smtClean="0"/>
              <a:t>There are few support structures in place among peers, mentors, or faculty.</a:t>
            </a:r>
          </a:p>
          <a:p>
            <a:pPr marL="0" indent="0">
              <a:buNone/>
            </a:pPr>
            <a:endParaRPr lang="en-US" dirty="0" smtClean="0"/>
          </a:p>
          <a:p>
            <a:r>
              <a:rPr lang="en-US" dirty="0" smtClean="0"/>
              <a:t>Certain short-term motivators are “dangerous”: they don’t sustain a strong passion:</a:t>
            </a:r>
          </a:p>
          <a:p>
            <a:pPr marL="786384" lvl="1" indent="-457200">
              <a:buFont typeface="+mj-lt"/>
              <a:buAutoNum type="arabicPeriod"/>
            </a:pPr>
            <a:r>
              <a:rPr lang="en-US" dirty="0" smtClean="0"/>
              <a:t>Parental forcing: this generally doesn’t work in any field.</a:t>
            </a:r>
            <a:br>
              <a:rPr lang="en-US" dirty="0" smtClean="0"/>
            </a:br>
            <a:r>
              <a:rPr lang="en-US" dirty="0" smtClean="0"/>
              <a:t/>
            </a:r>
            <a:br>
              <a:rPr lang="en-US" dirty="0" smtClean="0"/>
            </a:br>
            <a:r>
              <a:rPr lang="en-US" dirty="0" smtClean="0"/>
              <a:t>Big difference between forcing and inspiring: is the desire on the part of the parent or the student?</a:t>
            </a:r>
            <a:br>
              <a:rPr lang="en-US" dirty="0" smtClean="0"/>
            </a:br>
            <a:endParaRPr lang="en-US" dirty="0" smtClean="0"/>
          </a:p>
          <a:p>
            <a:pPr marL="786384" lvl="1" indent="-457200">
              <a:buFont typeface="+mj-lt"/>
              <a:buAutoNum type="arabicPeriod"/>
            </a:pPr>
            <a:r>
              <a:rPr lang="en-US" dirty="0" smtClean="0"/>
              <a:t>Top-down educational incentives: scholarships and grants aren’t cited among strong motivators for students.</a:t>
            </a:r>
          </a:p>
          <a:p>
            <a:pPr marL="786384" lvl="1" indent="-457200">
              <a:buFont typeface="+mj-lt"/>
              <a:buAutoNum type="arabicPeriod"/>
            </a:pPr>
            <a:r>
              <a:rPr lang="en-US" dirty="0" smtClean="0"/>
              <a:t>Peer pressure: high school and college peer groups are different, have different values. If one group values STEM and a new group does not, the desire may collapse.</a:t>
            </a:r>
          </a:p>
        </p:txBody>
      </p:sp>
    </p:spTree>
    <p:extLst>
      <p:ext uri="{BB962C8B-B14F-4D97-AF65-F5344CB8AC3E}">
        <p14:creationId xmlns:p14="http://schemas.microsoft.com/office/powerpoint/2010/main" val="812076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Motivators</a:t>
            </a:r>
            <a:endParaRPr lang="en-US" dirty="0"/>
          </a:p>
        </p:txBody>
      </p:sp>
      <p:sp>
        <p:nvSpPr>
          <p:cNvPr id="3" name="Content Placeholder 2"/>
          <p:cNvSpPr>
            <a:spLocks noGrp="1"/>
          </p:cNvSpPr>
          <p:nvPr>
            <p:ph idx="1"/>
          </p:nvPr>
        </p:nvSpPr>
        <p:spPr>
          <a:xfrm>
            <a:off x="838200" y="5181600"/>
            <a:ext cx="7467600" cy="808125"/>
          </a:xfrm>
        </p:spPr>
        <p:txBody>
          <a:bodyPr>
            <a:normAutofit fontScale="55000" lnSpcReduction="20000"/>
          </a:bodyPr>
          <a:lstStyle/>
          <a:p>
            <a:r>
              <a:rPr lang="en-US" dirty="0" smtClean="0"/>
              <a:t>Surprisingly, the promise of a high salary is an effective motivator.</a:t>
            </a:r>
          </a:p>
          <a:p>
            <a:r>
              <a:rPr lang="en-US" dirty="0" smtClean="0"/>
              <a:t>(That doesn’t mean that they survive the college major)</a:t>
            </a:r>
          </a:p>
          <a:p>
            <a:r>
              <a:rPr lang="en-US" b="1" dirty="0" smtClean="0"/>
              <a:t>Passion and hard work were ranked the strongest factors to success.</a:t>
            </a:r>
          </a:p>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237729"/>
            <a:ext cx="3505200" cy="187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299" y="1600200"/>
            <a:ext cx="5019675" cy="328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974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Intuition is a powerful tool for understanding complex scientific and technological phenomena.</a:t>
            </a:r>
          </a:p>
          <a:p>
            <a:pPr lvl="1"/>
            <a:r>
              <a:rPr lang="en-US" dirty="0" smtClean="0"/>
              <a:t>Presented properly, it can transcend age and background.</a:t>
            </a:r>
          </a:p>
          <a:p>
            <a:pPr lvl="1"/>
            <a:r>
              <a:rPr lang="en-US" dirty="0" smtClean="0"/>
              <a:t>Analogy with the known is a useful technique for accessing this intuition.</a:t>
            </a:r>
          </a:p>
          <a:p>
            <a:r>
              <a:rPr lang="en-US" dirty="0" smtClean="0"/>
              <a:t>Hands-on creative work is vital to effective STEM education.</a:t>
            </a:r>
          </a:p>
          <a:p>
            <a:r>
              <a:rPr lang="en-US" dirty="0" smtClean="0"/>
              <a:t>It is necessary to find strong support networks for students in order to raise STEM retention rates.</a:t>
            </a:r>
            <a:endParaRPr lang="en-US" dirty="0"/>
          </a:p>
        </p:txBody>
      </p:sp>
    </p:spTree>
    <p:extLst>
      <p:ext uri="{BB962C8B-B14F-4D97-AF65-F5344CB8AC3E}">
        <p14:creationId xmlns:p14="http://schemas.microsoft.com/office/powerpoint/2010/main" val="1050796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61668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11" name="Content Placeholder 2"/>
          <p:cNvSpPr>
            <a:spLocks noGrp="1"/>
          </p:cNvSpPr>
          <p:nvPr>
            <p:ph sz="quarter" idx="1"/>
          </p:nvPr>
        </p:nvSpPr>
        <p:spPr>
          <a:xfrm>
            <a:off x="457200" y="1600200"/>
            <a:ext cx="6477000" cy="4800600"/>
          </a:xfrm>
        </p:spPr>
        <p:txBody>
          <a:bodyPr>
            <a:normAutofit fontScale="62500" lnSpcReduction="20000"/>
          </a:bodyPr>
          <a:lstStyle/>
          <a:p>
            <a:pPr>
              <a:lnSpc>
                <a:spcPct val="134000"/>
              </a:lnSpc>
            </a:pPr>
            <a:r>
              <a:rPr lang="en-US" dirty="0" smtClean="0"/>
              <a:t>Senior Software Engineer at Google, joined in 2010.</a:t>
            </a:r>
          </a:p>
          <a:p>
            <a:pPr>
              <a:lnSpc>
                <a:spcPct val="134000"/>
              </a:lnSpc>
            </a:pPr>
            <a:r>
              <a:rPr lang="en-US" dirty="0" smtClean="0"/>
              <a:t>Ph</a:t>
            </a:r>
            <a:r>
              <a:rPr lang="en-US" dirty="0"/>
              <a:t>. D. in Computer and Information Sciences </a:t>
            </a:r>
            <a:r>
              <a:rPr lang="en-US" dirty="0" smtClean="0"/>
              <a:t>from </a:t>
            </a:r>
            <a:r>
              <a:rPr lang="en-US" dirty="0"/>
              <a:t>Temple University</a:t>
            </a:r>
            <a:r>
              <a:rPr lang="en-US" dirty="0" smtClean="0"/>
              <a:t>.</a:t>
            </a:r>
          </a:p>
          <a:p>
            <a:pPr>
              <a:lnSpc>
                <a:spcPct val="134000"/>
              </a:lnSpc>
            </a:pPr>
            <a:r>
              <a:rPr lang="en-US" dirty="0"/>
              <a:t>Adjunct Professor of Computer Science at </a:t>
            </a:r>
            <a:r>
              <a:rPr lang="en-US" dirty="0" smtClean="0"/>
              <a:t>Monmouth University, 2008-09.</a:t>
            </a:r>
            <a:endParaRPr lang="en-US" dirty="0"/>
          </a:p>
          <a:p>
            <a:pPr lvl="1">
              <a:lnSpc>
                <a:spcPct val="134000"/>
              </a:lnSpc>
            </a:pPr>
            <a:r>
              <a:rPr lang="en-US" dirty="0" smtClean="0"/>
              <a:t>Data </a:t>
            </a:r>
            <a:r>
              <a:rPr lang="en-US" dirty="0"/>
              <a:t>Structures! Algorithms! Java! Life?</a:t>
            </a:r>
          </a:p>
          <a:p>
            <a:pPr lvl="1">
              <a:lnSpc>
                <a:spcPct val="134000"/>
              </a:lnSpc>
            </a:pPr>
            <a:r>
              <a:rPr lang="en-US" dirty="0"/>
              <a:t>K-nearest neighbor classification? Massively multithreaded servers?</a:t>
            </a:r>
            <a:br>
              <a:rPr lang="en-US" dirty="0"/>
            </a:br>
            <a:r>
              <a:rPr lang="en-US" dirty="0"/>
              <a:t>Students independently coming up with their own projects? Sneaky</a:t>
            </a:r>
            <a:r>
              <a:rPr lang="en-US" dirty="0" smtClean="0"/>
              <a:t>.</a:t>
            </a:r>
          </a:p>
          <a:p>
            <a:pPr lvl="1">
              <a:lnSpc>
                <a:spcPct val="134000"/>
              </a:lnSpc>
            </a:pPr>
            <a:r>
              <a:rPr lang="en-US" dirty="0" smtClean="0"/>
              <a:t>Pretty radical teaching philosophy, but paid off. 4 year follow-up:</a:t>
            </a:r>
          </a:p>
          <a:p>
            <a:pPr lvl="2">
              <a:lnSpc>
                <a:spcPct val="134000"/>
              </a:lnSpc>
            </a:pPr>
            <a:r>
              <a:rPr lang="en-US" dirty="0" smtClean="0"/>
              <a:t>One student turned his course project into a publication, now a researcher.</a:t>
            </a:r>
          </a:p>
          <a:p>
            <a:pPr lvl="2">
              <a:lnSpc>
                <a:spcPct val="134000"/>
              </a:lnSpc>
            </a:pPr>
            <a:r>
              <a:rPr lang="en-US" dirty="0" smtClean="0"/>
              <a:t>K-nearest neighbor project inspired one student to go into machine learning.</a:t>
            </a:r>
          </a:p>
          <a:p>
            <a:pPr lvl="2">
              <a:lnSpc>
                <a:spcPct val="134000"/>
              </a:lnSpc>
            </a:pPr>
            <a:r>
              <a:rPr lang="en-US" dirty="0" smtClean="0"/>
              <a:t>Lunch </a:t>
            </a:r>
            <a:r>
              <a:rPr lang="en-US" dirty="0" smtClean="0"/>
              <a:t>with a student at </a:t>
            </a:r>
            <a:r>
              <a:rPr lang="en-US" dirty="0" smtClean="0"/>
              <a:t>Google on Friday; he’s in </a:t>
            </a:r>
            <a:r>
              <a:rPr lang="en-US" dirty="0" smtClean="0"/>
              <a:t>the final interview round.</a:t>
            </a:r>
          </a:p>
          <a:p>
            <a:pPr>
              <a:lnSpc>
                <a:spcPct val="134000"/>
              </a:lnSpc>
            </a:pPr>
            <a:r>
              <a:rPr lang="en-US" dirty="0" smtClean="0"/>
              <a:t>Trying to start a school: </a:t>
            </a:r>
            <a:r>
              <a:rPr lang="en-US" dirty="0" smtClean="0">
                <a:hlinkClick r:id="rId3"/>
              </a:rPr>
              <a:t>http://www.projectpolymath.org</a:t>
            </a:r>
            <a:endParaRPr lang="en-US" dirty="0" smtClean="0"/>
          </a:p>
          <a:p>
            <a:pPr>
              <a:lnSpc>
                <a:spcPct val="134000"/>
              </a:lnSpc>
            </a:pPr>
            <a:r>
              <a:rPr lang="en-US" dirty="0" smtClean="0"/>
              <a:t>Started </a:t>
            </a:r>
            <a:r>
              <a:rPr lang="en-US" dirty="0"/>
              <a:t>coding at 8</a:t>
            </a:r>
            <a:r>
              <a:rPr lang="en-US" dirty="0" smtClean="0"/>
              <a:t>!</a:t>
            </a:r>
          </a:p>
          <a:p>
            <a:pPr lvl="1">
              <a:lnSpc>
                <a:spcPct val="134000"/>
              </a:lnSpc>
            </a:pPr>
            <a:r>
              <a:rPr lang="en-US" dirty="0" smtClean="0"/>
              <a:t>First </a:t>
            </a:r>
            <a:r>
              <a:rPr lang="en-US" dirty="0"/>
              <a:t>thing I did was corrupt my hard </a:t>
            </a:r>
            <a:r>
              <a:rPr lang="en-US" dirty="0" smtClean="0"/>
              <a:t>drive. Six times.</a:t>
            </a:r>
            <a:endParaRPr lang="en-US" dirty="0"/>
          </a:p>
          <a:p>
            <a:pPr lvl="1">
              <a:lnSpc>
                <a:spcPct val="134000"/>
              </a:lnSpc>
            </a:pPr>
            <a:r>
              <a:rPr lang="en-US" dirty="0" smtClean="0"/>
              <a:t>Fascinated by the atmosphere before that – didn’t want to go out “if cumulonimbus clouds were outside”.</a:t>
            </a:r>
          </a:p>
          <a:p>
            <a:pPr>
              <a:lnSpc>
                <a:spcPct val="134000"/>
              </a:lnSpc>
            </a:pPr>
            <a:r>
              <a:rPr lang="en-US" dirty="0" smtClean="0"/>
              <a:t>Published medical researcher.</a:t>
            </a:r>
          </a:p>
        </p:txBody>
      </p:sp>
      <p:pic>
        <p:nvPicPr>
          <p:cNvPr id="12" name="Picture 4" descr="me.jpg"/>
          <p:cNvPicPr>
            <a:picLocks noChangeAspect="1"/>
          </p:cNvPicPr>
          <p:nvPr/>
        </p:nvPicPr>
        <p:blipFill>
          <a:blip r:embed="rId4" cstate="print"/>
          <a:srcRect/>
          <a:stretch>
            <a:fillRect/>
          </a:stretch>
        </p:blipFill>
        <p:spPr bwMode="auto">
          <a:xfrm>
            <a:off x="7162800" y="1905000"/>
            <a:ext cx="1766887" cy="2557463"/>
          </a:xfrm>
          <a:prstGeom prst="rect">
            <a:avLst/>
          </a:prstGeom>
          <a:noFill/>
          <a:ln w="9525">
            <a:noFill/>
            <a:miter lim="800000"/>
            <a:headEnd/>
            <a:tailEnd/>
          </a:ln>
        </p:spPr>
      </p:pic>
      <p:sp>
        <p:nvSpPr>
          <p:cNvPr id="13" name="TextBox 12"/>
          <p:cNvSpPr txBox="1">
            <a:spLocks noChangeArrowheads="1"/>
          </p:cNvSpPr>
          <p:nvPr/>
        </p:nvSpPr>
        <p:spPr bwMode="auto">
          <a:xfrm>
            <a:off x="7162800" y="4495800"/>
            <a:ext cx="1752600" cy="230188"/>
          </a:xfrm>
          <a:prstGeom prst="rect">
            <a:avLst/>
          </a:prstGeom>
          <a:noFill/>
          <a:ln w="9525">
            <a:noFill/>
            <a:miter lim="800000"/>
            <a:headEnd/>
            <a:tailEnd/>
          </a:ln>
        </p:spPr>
        <p:txBody>
          <a:bodyPr>
            <a:spAutoFit/>
          </a:bodyPr>
          <a:lstStyle/>
          <a:p>
            <a:pPr algn="ctr"/>
            <a:r>
              <a:rPr lang="en-US" sz="900" dirty="0" smtClean="0">
                <a:latin typeface="Segoe UI" pitchFamily="34" charset="0"/>
                <a:hlinkClick r:id="rId5"/>
              </a:rPr>
              <a:t>michael@barnathan.name</a:t>
            </a:r>
            <a:endParaRPr lang="en-US" sz="900" dirty="0">
              <a:latin typeface="Segoe UI" pitchFamily="34" charset="0"/>
            </a:endParaRPr>
          </a:p>
        </p:txBody>
      </p:sp>
    </p:spTree>
    <p:extLst>
      <p:ext uri="{BB962C8B-B14F-4D97-AF65-F5344CB8AC3E}">
        <p14:creationId xmlns:p14="http://schemas.microsoft.com/office/powerpoint/2010/main" val="2856628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much passion?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9257166"/>
              </p:ext>
            </p:extLst>
          </p:nvPr>
        </p:nvGraphicFramePr>
        <p:xfrm>
          <a:off x="838200" y="1752600"/>
          <a:ext cx="7467600" cy="42370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838200" y="6096000"/>
            <a:ext cx="7772400" cy="381000"/>
          </a:xfrm>
          <a:prstGeom prst="rect">
            <a:avLst/>
          </a:prstGeom>
          <a:noFill/>
        </p:spPr>
        <p:txBody>
          <a:bodyPr wrap="square" rtlCol="0">
            <a:spAutoFit/>
          </a:bodyPr>
          <a:lstStyle/>
          <a:p>
            <a:r>
              <a:rPr lang="en-US" dirty="0" smtClean="0"/>
              <a:t>Technology education was my life!</a:t>
            </a:r>
            <a:endParaRPr lang="en-US" dirty="0"/>
          </a:p>
        </p:txBody>
      </p:sp>
      <p:sp>
        <p:nvSpPr>
          <p:cNvPr id="5" name="TextBox 4"/>
          <p:cNvSpPr txBox="1"/>
          <p:nvPr/>
        </p:nvSpPr>
        <p:spPr>
          <a:xfrm>
            <a:off x="7467600" y="1595735"/>
            <a:ext cx="152398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t>Became a CS Adjunct, loved it!</a:t>
            </a:r>
            <a:endParaRPr lang="en-US" sz="1200" dirty="0"/>
          </a:p>
        </p:txBody>
      </p:sp>
      <p:cxnSp>
        <p:nvCxnSpPr>
          <p:cNvPr id="8" name="Straight Arrow Connector 7"/>
          <p:cNvCxnSpPr/>
          <p:nvPr/>
        </p:nvCxnSpPr>
        <p:spPr>
          <a:xfrm flipH="1">
            <a:off x="8132030" y="2057400"/>
            <a:ext cx="173770" cy="228588"/>
          </a:xfrm>
          <a:prstGeom prst="straightConnector1">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rot="16200000">
            <a:off x="6762751" y="5505450"/>
            <a:ext cx="190499" cy="10668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4"/>
          <p:cNvSpPr txBox="1"/>
          <p:nvPr/>
        </p:nvSpPr>
        <p:spPr>
          <a:xfrm>
            <a:off x="5867432" y="6096000"/>
            <a:ext cx="2133568" cy="3385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t>Math + Peer Tutor</a:t>
            </a:r>
            <a:endParaRPr lang="en-US" sz="1600" dirty="0"/>
          </a:p>
        </p:txBody>
      </p:sp>
    </p:spTree>
    <p:extLst>
      <p:ext uri="{BB962C8B-B14F-4D97-AF65-F5344CB8AC3E}">
        <p14:creationId xmlns:p14="http://schemas.microsoft.com/office/powerpoint/2010/main" val="143480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0"/>
                                        <p:tgtEl>
                                          <p:spTgt spid="4"/>
                                        </p:tgtEl>
                                      </p:cBhvr>
                                    </p:animEffect>
                                  </p:childTnLst>
                                </p:cTn>
                              </p:par>
                            </p:childTnLst>
                          </p:cTn>
                        </p:par>
                        <p:par>
                          <p:cTn id="8" fill="hold">
                            <p:stCondLst>
                              <p:cond delay="10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5512870"/>
              </p:ext>
            </p:extLst>
          </p:nvPr>
        </p:nvGraphicFramePr>
        <p:xfrm>
          <a:off x="381000" y="1752600"/>
          <a:ext cx="5562600" cy="31561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14400" y="5943600"/>
            <a:ext cx="7924800" cy="276999"/>
          </a:xfrm>
          <a:prstGeom prst="rect">
            <a:avLst/>
          </a:prstGeom>
          <a:noFill/>
        </p:spPr>
        <p:txBody>
          <a:bodyPr wrap="square" rtlCol="0">
            <a:spAutoFit/>
          </a:bodyPr>
          <a:lstStyle/>
          <a:p>
            <a:pPr algn="ctr"/>
            <a:r>
              <a:rPr lang="en-US" sz="1200" dirty="0" smtClean="0"/>
              <a:t>Source: </a:t>
            </a:r>
            <a:r>
              <a:rPr lang="en-US" sz="1200" dirty="0">
                <a:hlinkClick r:id="rId4"/>
              </a:rPr>
              <a:t>http://www.microsoft.com/en-us/news/presskits/citizenship/docs/STEMPerceptionsReport.pdf</a:t>
            </a:r>
            <a:endParaRPr lang="en-US" sz="1200" dirty="0"/>
          </a:p>
        </p:txBody>
      </p:sp>
      <p:cxnSp>
        <p:nvCxnSpPr>
          <p:cNvPr id="7" name="Straight Arrow Connector 6"/>
          <p:cNvCxnSpPr/>
          <p:nvPr/>
        </p:nvCxnSpPr>
        <p:spPr>
          <a:xfrm>
            <a:off x="1234867" y="2819400"/>
            <a:ext cx="9144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867" y="2480846"/>
            <a:ext cx="1600200" cy="338554"/>
          </a:xfrm>
          <a:prstGeom prst="rect">
            <a:avLst/>
          </a:prstGeom>
          <a:noFill/>
        </p:spPr>
        <p:txBody>
          <a:bodyPr wrap="square" rtlCol="0">
            <a:spAutoFit/>
          </a:bodyPr>
          <a:lstStyle/>
          <a:p>
            <a:pPr algn="ctr"/>
            <a:r>
              <a:rPr lang="en-US" sz="1600" b="1" dirty="0" smtClean="0"/>
              <a:t>You are here</a:t>
            </a:r>
            <a:endParaRPr lang="en-US" sz="1600" b="1"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1995465"/>
            <a:ext cx="3038475" cy="318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8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Intuition”</a:t>
            </a:r>
            <a:endParaRPr lang="en-US" dirty="0"/>
          </a:p>
        </p:txBody>
      </p:sp>
      <p:sp>
        <p:nvSpPr>
          <p:cNvPr id="3" name="Content Placeholder 2"/>
          <p:cNvSpPr>
            <a:spLocks noGrp="1"/>
          </p:cNvSpPr>
          <p:nvPr>
            <p:ph idx="1"/>
          </p:nvPr>
        </p:nvSpPr>
        <p:spPr>
          <a:xfrm>
            <a:off x="838200" y="5334000"/>
            <a:ext cx="7467600" cy="655725"/>
          </a:xfrm>
        </p:spPr>
        <p:txBody>
          <a:bodyPr>
            <a:normAutofit fontScale="77500" lnSpcReduction="20000"/>
          </a:bodyPr>
          <a:lstStyle/>
          <a:p>
            <a:r>
              <a:rPr lang="en-US" dirty="0" smtClean="0"/>
              <a:t>Technical intuition: an analogy-driven understanding of a technical problem through its relationship to what is already known.</a:t>
            </a:r>
          </a:p>
        </p:txBody>
      </p:sp>
      <p:pic>
        <p:nvPicPr>
          <p:cNvPr id="4" name="Picture 2" descr="http://3.bp.blogspot.com/_AcBUSVxs82w/TDTFxGbUzSI/AAAAAAAAfUg/PbGCFK4O5t0/s1600/Pinky-And-The-Brain-Wallpap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828800"/>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6019800" y="1600200"/>
            <a:ext cx="2895600" cy="1143000"/>
          </a:xfrm>
          <a:prstGeom prst="wedgeRoundRectCallout">
            <a:avLst>
              <a:gd name="adj1" fmla="val -50346"/>
              <a:gd name="adj2" fmla="val 7446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“Are you pondering what I’m pondering, Pinky?”</a:t>
            </a:r>
            <a:endParaRPr lang="en-US" sz="1400" dirty="0"/>
          </a:p>
        </p:txBody>
      </p:sp>
      <p:sp>
        <p:nvSpPr>
          <p:cNvPr id="8" name="Rounded Rectangular Callout 7"/>
          <p:cNvSpPr/>
          <p:nvPr/>
        </p:nvSpPr>
        <p:spPr>
          <a:xfrm>
            <a:off x="381000" y="1585245"/>
            <a:ext cx="2895600" cy="1143000"/>
          </a:xfrm>
          <a:prstGeom prst="wedgeRoundRectCallout">
            <a:avLst>
              <a:gd name="adj1" fmla="val 62984"/>
              <a:gd name="adj2" fmla="val 7670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“I think so, Brain, but where are we going to get string, monopoly money, and a flock of pigeons?”</a:t>
            </a:r>
            <a:endParaRPr lang="en-US" sz="1400" dirty="0"/>
          </a:p>
        </p:txBody>
      </p:sp>
    </p:spTree>
    <p:extLst>
      <p:ext uri="{BB962C8B-B14F-4D97-AF65-F5344CB8AC3E}">
        <p14:creationId xmlns:p14="http://schemas.microsoft.com/office/powerpoint/2010/main" val="356330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Pigeonhole Sort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777205"/>
            <a:ext cx="4648200" cy="376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7086600" y="1320005"/>
            <a:ext cx="914400" cy="457200"/>
          </a:xfrm>
          <a:prstGeom prst="cloudCallout">
            <a:avLst>
              <a:gd name="adj1" fmla="val -57159"/>
              <a:gd name="adj2" fmla="val 89619"/>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2400" dirty="0">
                <a:solidFill>
                  <a:schemeClr val="tx1"/>
                </a:solidFill>
              </a:rPr>
              <a:t>?</a:t>
            </a:r>
          </a:p>
        </p:txBody>
      </p:sp>
      <p:sp>
        <p:nvSpPr>
          <p:cNvPr id="6" name="TextBox 5"/>
          <p:cNvSpPr txBox="1"/>
          <p:nvPr/>
        </p:nvSpPr>
        <p:spPr>
          <a:xfrm>
            <a:off x="1828800" y="5715000"/>
            <a:ext cx="5486400" cy="381000"/>
          </a:xfrm>
          <a:prstGeom prst="rect">
            <a:avLst/>
          </a:prstGeom>
          <a:noFill/>
        </p:spPr>
        <p:txBody>
          <a:bodyPr wrap="square" rtlCol="0">
            <a:spAutoFit/>
          </a:bodyPr>
          <a:lstStyle/>
          <a:p>
            <a:r>
              <a:rPr lang="en-US" b="1" dirty="0" smtClean="0"/>
              <a:t>Problem:</a:t>
            </a:r>
            <a:r>
              <a:rPr lang="en-US" dirty="0" smtClean="0"/>
              <a:t> Sorting money in ascending order of value.</a:t>
            </a:r>
            <a:endParaRPr lang="en-US" dirty="0"/>
          </a:p>
        </p:txBody>
      </p:sp>
      <p:sp>
        <p:nvSpPr>
          <p:cNvPr id="7" name="TextBox 6"/>
          <p:cNvSpPr txBox="1"/>
          <p:nvPr/>
        </p:nvSpPr>
        <p:spPr>
          <a:xfrm>
            <a:off x="1828800" y="6096000"/>
            <a:ext cx="5486400" cy="381000"/>
          </a:xfrm>
          <a:prstGeom prst="rect">
            <a:avLst/>
          </a:prstGeom>
          <a:noFill/>
        </p:spPr>
        <p:txBody>
          <a:bodyPr wrap="square" rtlCol="0">
            <a:spAutoFit/>
          </a:bodyPr>
          <a:lstStyle/>
          <a:p>
            <a:pPr algn="ctr"/>
            <a:r>
              <a:rPr lang="en-US" dirty="0" smtClean="0"/>
              <a:t>How would you do it?</a:t>
            </a:r>
            <a:endParaRPr lang="en-US" dirty="0"/>
          </a:p>
        </p:txBody>
      </p:sp>
    </p:spTree>
    <p:extLst>
      <p:ext uri="{BB962C8B-B14F-4D97-AF65-F5344CB8AC3E}">
        <p14:creationId xmlns:p14="http://schemas.microsoft.com/office/powerpoint/2010/main" val="1145304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and Logic</a:t>
            </a:r>
            <a:endParaRPr lang="en-US" dirty="0"/>
          </a:p>
        </p:txBody>
      </p:sp>
      <p:pic>
        <p:nvPicPr>
          <p:cNvPr id="7171" name="Picture 3" descr="C:\Users\Michael\Pictures\MU\great_lawn.jpg"/>
          <p:cNvPicPr>
            <a:picLocks noChangeAspect="1" noChangeArrowheads="1"/>
          </p:cNvPicPr>
          <p:nvPr/>
        </p:nvPicPr>
        <p:blipFill rotWithShape="1">
          <a:blip r:embed="rId3">
            <a:extLst>
              <a:ext uri="{28A0092B-C50C-407E-A947-70E740481C1C}">
                <a14:useLocalDpi xmlns:a14="http://schemas.microsoft.com/office/drawing/2010/main" val="0"/>
              </a:ext>
            </a:extLst>
          </a:blip>
          <a:srcRect t="9004" b="951"/>
          <a:stretch/>
        </p:blipFill>
        <p:spPr bwMode="auto">
          <a:xfrm>
            <a:off x="9906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flipV="1">
            <a:off x="1981200" y="3810000"/>
            <a:ext cx="4419600" cy="9906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304800" y="5562600"/>
            <a:ext cx="8837030" cy="990600"/>
          </a:xfrm>
        </p:spPr>
        <p:txBody>
          <a:bodyPr>
            <a:normAutofit lnSpcReduction="10000"/>
          </a:bodyPr>
          <a:lstStyle/>
          <a:p>
            <a:pPr>
              <a:lnSpc>
                <a:spcPct val="114000"/>
              </a:lnSpc>
            </a:pPr>
            <a:r>
              <a:rPr lang="en-US" sz="1200" dirty="0" smtClean="0"/>
              <a:t>You cannot describe what happens when you learn something, and you can’t control when it happens – it’s subconscious.</a:t>
            </a:r>
          </a:p>
          <a:p>
            <a:pPr>
              <a:lnSpc>
                <a:spcPct val="114000"/>
              </a:lnSpc>
            </a:pPr>
            <a:r>
              <a:rPr lang="en-US" sz="1200" dirty="0" smtClean="0"/>
              <a:t>Learning is an intuitive process. Acquiring that intuition is the “click”, the “light switching on”.</a:t>
            </a:r>
          </a:p>
          <a:p>
            <a:pPr>
              <a:lnSpc>
                <a:spcPct val="114000"/>
              </a:lnSpc>
            </a:pPr>
            <a:r>
              <a:rPr lang="en-US" sz="1200" dirty="0" smtClean="0"/>
              <a:t>Repetition is not intuition. Intuition is </a:t>
            </a:r>
            <a:r>
              <a:rPr lang="en-US" sz="1200" b="1" dirty="0" smtClean="0"/>
              <a:t>understanding one problem</a:t>
            </a:r>
            <a:r>
              <a:rPr lang="en-US" sz="1200" dirty="0" smtClean="0"/>
              <a:t>, </a:t>
            </a:r>
            <a:r>
              <a:rPr lang="en-US" sz="1200" b="1" dirty="0" smtClean="0"/>
              <a:t>not solving 50 by blindly applying rules</a:t>
            </a:r>
            <a:r>
              <a:rPr lang="en-US" sz="1200" dirty="0" smtClean="0"/>
              <a:t>.</a:t>
            </a:r>
          </a:p>
          <a:p>
            <a:pPr>
              <a:lnSpc>
                <a:spcPct val="114000"/>
              </a:lnSpc>
            </a:pPr>
            <a:r>
              <a:rPr lang="en-US" sz="1200" dirty="0" smtClean="0"/>
              <a:t>Excessive formalism often </a:t>
            </a:r>
            <a:r>
              <a:rPr lang="en-US" sz="1200" i="1" dirty="0"/>
              <a:t>interferes</a:t>
            </a:r>
            <a:r>
              <a:rPr lang="en-US" sz="1200" dirty="0"/>
              <a:t> with </a:t>
            </a:r>
            <a:r>
              <a:rPr lang="en-US" sz="1200" dirty="0" smtClean="0"/>
              <a:t>acquiring intuition, but intuition </a:t>
            </a:r>
            <a:r>
              <a:rPr lang="en-US" sz="1200" i="1" dirty="0" smtClean="0"/>
              <a:t>assists</a:t>
            </a:r>
            <a:r>
              <a:rPr lang="en-US" sz="1200" dirty="0" smtClean="0"/>
              <a:t> in understanding formalism.</a:t>
            </a:r>
          </a:p>
        </p:txBody>
      </p:sp>
    </p:spTree>
    <p:extLst>
      <p:ext uri="{BB962C8B-B14F-4D97-AF65-F5344CB8AC3E}">
        <p14:creationId xmlns:p14="http://schemas.microsoft.com/office/powerpoint/2010/main" val="2156958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and Logic</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52600"/>
            <a:ext cx="2832100"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0" y="4724400"/>
            <a:ext cx="3962400" cy="461665"/>
          </a:xfrm>
          <a:prstGeom prst="rect">
            <a:avLst/>
          </a:prstGeom>
          <a:noFill/>
        </p:spPr>
        <p:txBody>
          <a:bodyPr wrap="square" rtlCol="0">
            <a:spAutoFit/>
          </a:bodyPr>
          <a:lstStyle/>
          <a:p>
            <a:r>
              <a:rPr lang="en-US" sz="800" dirty="0" smtClean="0"/>
              <a:t>Weinberger, K.Q., Saul, L.K. </a:t>
            </a:r>
            <a:r>
              <a:rPr lang="en-US" sz="800" i="1" dirty="0" smtClean="0"/>
              <a:t>Unsupervised learning of image manifolds by semidefinite programming</a:t>
            </a:r>
            <a:r>
              <a:rPr lang="en-US" sz="800" dirty="0" smtClean="0"/>
              <a:t>. CVPR 2004, Vol. 2, pp. 988-995.</a:t>
            </a:r>
          </a:p>
          <a:p>
            <a:r>
              <a:rPr lang="en-US" sz="800" dirty="0" smtClean="0">
                <a:hlinkClick r:id="rId4"/>
              </a:rPr>
              <a:t>http</a:t>
            </a:r>
            <a:r>
              <a:rPr lang="en-US" sz="800" dirty="0">
                <a:hlinkClick r:id="rId4"/>
              </a:rPr>
              <a:t>://repository.upenn.edu/cgi/viewcontent.cgi?article=1000&amp;context=cis_papers</a:t>
            </a:r>
            <a:endParaRPr lang="en-US" sz="800"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1796927"/>
            <a:ext cx="2535238" cy="353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304800" y="5562600"/>
            <a:ext cx="8837030" cy="990600"/>
          </a:xfrm>
        </p:spPr>
        <p:txBody>
          <a:bodyPr>
            <a:normAutofit lnSpcReduction="10000"/>
          </a:bodyPr>
          <a:lstStyle/>
          <a:p>
            <a:pPr>
              <a:lnSpc>
                <a:spcPct val="114000"/>
              </a:lnSpc>
            </a:pPr>
            <a:r>
              <a:rPr lang="en-US" sz="1200" dirty="0" smtClean="0"/>
              <a:t>You cannot describe what happens when you learn something, and you can’t control when it happens – it’s subconscious.</a:t>
            </a:r>
          </a:p>
          <a:p>
            <a:pPr>
              <a:lnSpc>
                <a:spcPct val="114000"/>
              </a:lnSpc>
            </a:pPr>
            <a:r>
              <a:rPr lang="en-US" sz="1200" dirty="0" smtClean="0"/>
              <a:t>Learning is an intuitive process. Acquiring that intuition is the “click”, the “light switching on”.</a:t>
            </a:r>
          </a:p>
          <a:p>
            <a:pPr>
              <a:lnSpc>
                <a:spcPct val="114000"/>
              </a:lnSpc>
            </a:pPr>
            <a:r>
              <a:rPr lang="en-US" sz="1200" dirty="0" smtClean="0"/>
              <a:t>Repetition is not intuition. Intuition is </a:t>
            </a:r>
            <a:r>
              <a:rPr lang="en-US" sz="1200" b="1" dirty="0" smtClean="0"/>
              <a:t>understanding one problem</a:t>
            </a:r>
            <a:r>
              <a:rPr lang="en-US" sz="1200" dirty="0" smtClean="0"/>
              <a:t>, </a:t>
            </a:r>
            <a:r>
              <a:rPr lang="en-US" sz="1200" b="1" dirty="0" smtClean="0"/>
              <a:t>not solving 50 by blindly applying rules</a:t>
            </a:r>
            <a:r>
              <a:rPr lang="en-US" sz="1200" dirty="0" smtClean="0"/>
              <a:t>.</a:t>
            </a:r>
          </a:p>
          <a:p>
            <a:pPr>
              <a:lnSpc>
                <a:spcPct val="114000"/>
              </a:lnSpc>
            </a:pPr>
            <a:r>
              <a:rPr lang="en-US" sz="1200" dirty="0" smtClean="0"/>
              <a:t>Excessive formalism often </a:t>
            </a:r>
            <a:r>
              <a:rPr lang="en-US" sz="1200" i="1" dirty="0"/>
              <a:t>interferes</a:t>
            </a:r>
            <a:r>
              <a:rPr lang="en-US" sz="1200" dirty="0"/>
              <a:t> with </a:t>
            </a:r>
            <a:r>
              <a:rPr lang="en-US" sz="1200" dirty="0" smtClean="0"/>
              <a:t>acquiring intuition, but intuition </a:t>
            </a:r>
            <a:r>
              <a:rPr lang="en-US" sz="1200" i="1" dirty="0" smtClean="0"/>
              <a:t>assists</a:t>
            </a:r>
            <a:r>
              <a:rPr lang="en-US" sz="1200" dirty="0" smtClean="0"/>
              <a:t> in understanding formalism.</a:t>
            </a:r>
          </a:p>
        </p:txBody>
      </p:sp>
      <p:sp>
        <p:nvSpPr>
          <p:cNvPr id="7" name="Curved Right Arrow 6"/>
          <p:cNvSpPr/>
          <p:nvPr/>
        </p:nvSpPr>
        <p:spPr>
          <a:xfrm>
            <a:off x="1447800" y="2438400"/>
            <a:ext cx="609600" cy="990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76200" y="2505670"/>
            <a:ext cx="1447800" cy="923330"/>
          </a:xfrm>
          <a:prstGeom prst="rect">
            <a:avLst/>
          </a:prstGeom>
          <a:noFill/>
        </p:spPr>
        <p:txBody>
          <a:bodyPr wrap="square" rtlCol="0">
            <a:spAutoFit/>
          </a:bodyPr>
          <a:lstStyle/>
          <a:p>
            <a:r>
              <a:rPr lang="en-US" dirty="0" smtClean="0"/>
              <a:t>Swiss roll</a:t>
            </a:r>
          </a:p>
          <a:p>
            <a:endParaRPr lang="en-US" dirty="0" smtClean="0"/>
          </a:p>
          <a:p>
            <a:r>
              <a:rPr lang="en-US" dirty="0" smtClean="0"/>
              <a:t>Fruit rollup.</a:t>
            </a:r>
            <a:endParaRPr lang="en-US" dirty="0"/>
          </a:p>
        </p:txBody>
      </p:sp>
    </p:spTree>
    <p:extLst>
      <p:ext uri="{BB962C8B-B14F-4D97-AF65-F5344CB8AC3E}">
        <p14:creationId xmlns:p14="http://schemas.microsoft.com/office/powerpoint/2010/main" val="23629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00" y="4431268"/>
            <a:ext cx="685800" cy="338554"/>
          </a:xfrm>
          <a:prstGeom prst="rect">
            <a:avLst/>
          </a:prstGeom>
          <a:noFill/>
        </p:spPr>
        <p:txBody>
          <a:bodyPr wrap="square" rtlCol="0">
            <a:spAutoFit/>
          </a:bodyPr>
          <a:lstStyle/>
          <a:p>
            <a:pPr algn="ctr"/>
            <a:r>
              <a:rPr lang="en-US" sz="1600" dirty="0" smtClean="0"/>
              <a:t>No</a:t>
            </a:r>
            <a:endParaRPr lang="en-US" sz="1600" dirty="0"/>
          </a:p>
        </p:txBody>
      </p:sp>
      <p:sp>
        <p:nvSpPr>
          <p:cNvPr id="2" name="Title 1"/>
          <p:cNvSpPr>
            <a:spLocks noGrp="1"/>
          </p:cNvSpPr>
          <p:nvPr>
            <p:ph type="title"/>
          </p:nvPr>
        </p:nvSpPr>
        <p:spPr/>
        <p:txBody>
          <a:bodyPr/>
          <a:lstStyle/>
          <a:p>
            <a:r>
              <a:rPr lang="en-US" dirty="0" smtClean="0"/>
              <a:t>Thinking &gt; Memorization</a:t>
            </a:r>
            <a:endParaRPr lang="en-US" dirty="0"/>
          </a:p>
        </p:txBody>
      </p:sp>
      <p:sp>
        <p:nvSpPr>
          <p:cNvPr id="3" name="Content Placeholder 2"/>
          <p:cNvSpPr>
            <a:spLocks noGrp="1"/>
          </p:cNvSpPr>
          <p:nvPr>
            <p:ph idx="1"/>
          </p:nvPr>
        </p:nvSpPr>
        <p:spPr>
          <a:xfrm>
            <a:off x="838200" y="1752600"/>
            <a:ext cx="3810000" cy="4237125"/>
          </a:xfrm>
        </p:spPr>
        <p:txBody>
          <a:bodyPr>
            <a:normAutofit/>
          </a:bodyPr>
          <a:lstStyle/>
          <a:p>
            <a:r>
              <a:rPr lang="en-US" sz="2000" dirty="0" smtClean="0"/>
              <a:t>Real-world problem solving:</a:t>
            </a:r>
          </a:p>
        </p:txBody>
      </p:sp>
      <mc:AlternateContent xmlns:mc="http://schemas.openxmlformats.org/markup-compatibility/2006" xmlns:a14="http://schemas.microsoft.com/office/drawing/2010/main">
        <mc:Choice Requires="a14">
          <p:sp>
            <p:nvSpPr>
              <p:cNvPr id="5" name="Rectangle 4"/>
              <p:cNvSpPr/>
              <p:nvPr/>
            </p:nvSpPr>
            <p:spPr>
              <a:xfrm>
                <a:off x="4800600" y="1752600"/>
                <a:ext cx="4114800" cy="4318683"/>
              </a:xfrm>
              <a:prstGeom prst="rect">
                <a:avLst/>
              </a:prstGeom>
            </p:spPr>
            <p:txBody>
              <a:bodyPr wrap="square">
                <a:spAutoFit/>
              </a:bodyPr>
              <a:lstStyle/>
              <a:p>
                <a:pPr lvl="0"/>
                <a:r>
                  <a:rPr lang="en-US" sz="1600" dirty="0" smtClean="0"/>
                  <a:t>CS305 Midterm, Spring 2009.</a:t>
                </a:r>
              </a:p>
              <a:p>
                <a:pPr lvl="0"/>
                <a:r>
                  <a:rPr lang="en-US" sz="1600" b="1" dirty="0" smtClean="0"/>
                  <a:t>Open book, open Internet</a:t>
                </a:r>
                <a:r>
                  <a:rPr lang="en-US" sz="1600" dirty="0" smtClean="0"/>
                  <a:t>.</a:t>
                </a:r>
              </a:p>
              <a:p>
                <a:pPr lvl="0"/>
                <a:endParaRPr lang="en-US" sz="1600" dirty="0"/>
              </a:p>
              <a:p>
                <a:pPr lvl="0"/>
                <a:r>
                  <a:rPr lang="en-US" sz="1600" dirty="0" smtClean="0"/>
                  <a:t>1. Can </a:t>
                </a:r>
                <a:r>
                  <a:rPr lang="en-US" sz="1600" dirty="0"/>
                  <a:t>an algorithm simultaneously be </a:t>
                </a:r>
                <a14:m>
                  <m:oMath xmlns:m="http://schemas.openxmlformats.org/officeDocument/2006/math">
                    <m:r>
                      <m:rPr>
                        <m:sty m:val="p"/>
                      </m:rPr>
                      <a:rPr lang="en-US" sz="1600">
                        <a:latin typeface="Cambria Math"/>
                      </a:rPr>
                      <m:t>Θ</m:t>
                    </m:r>
                    <m:r>
                      <a:rPr lang="en-US" sz="1600" i="1">
                        <a:latin typeface="Cambria Math"/>
                      </a:rPr>
                      <m:t>(</m:t>
                    </m:r>
                    <m:r>
                      <a:rPr lang="en-US" sz="1600" i="1">
                        <a:latin typeface="Cambria Math"/>
                      </a:rPr>
                      <m:t>𝑛</m:t>
                    </m:r>
                    <m:r>
                      <a:rPr lang="en-US" sz="1600" i="1">
                        <a:latin typeface="Cambria Math"/>
                      </a:rPr>
                      <m:t>)</m:t>
                    </m:r>
                  </m:oMath>
                </a14:m>
                <a:r>
                  <a:rPr lang="en-US" sz="1600" dirty="0"/>
                  <a:t> and </a:t>
                </a:r>
                <a14:m>
                  <m:oMath xmlns:m="http://schemas.openxmlformats.org/officeDocument/2006/math">
                    <m:r>
                      <m:rPr>
                        <m:sty m:val="p"/>
                      </m:rPr>
                      <a:rPr lang="en-US" sz="1600">
                        <a:latin typeface="Cambria Math"/>
                      </a:rPr>
                      <m:t>Ω</m:t>
                    </m:r>
                    <m:d>
                      <m:dPr>
                        <m:ctrlPr>
                          <a:rPr lang="en-US" sz="1600" i="1">
                            <a:latin typeface="Cambria Math"/>
                          </a:rPr>
                        </m:ctrlPr>
                      </m:dPr>
                      <m:e>
                        <m:func>
                          <m:funcPr>
                            <m:ctrlPr>
                              <a:rPr lang="en-US" sz="1600" i="1">
                                <a:latin typeface="Cambria Math"/>
                              </a:rPr>
                            </m:ctrlPr>
                          </m:funcPr>
                          <m:fName>
                            <m:r>
                              <m:rPr>
                                <m:sty m:val="p"/>
                              </m:rPr>
                              <a:rPr lang="en-US" sz="1600">
                                <a:latin typeface="Cambria Math"/>
                              </a:rPr>
                              <m:t>log</m:t>
                            </m:r>
                          </m:fName>
                          <m:e>
                            <m:r>
                              <a:rPr lang="en-US" sz="1600" i="1">
                                <a:latin typeface="Cambria Math"/>
                              </a:rPr>
                              <m:t>𝑛</m:t>
                            </m:r>
                          </m:e>
                        </m:func>
                      </m:e>
                    </m:d>
                  </m:oMath>
                </a14:m>
                <a:r>
                  <a:rPr lang="en-US" sz="1600" dirty="0"/>
                  <a:t>? Why or why not</a:t>
                </a:r>
                <a:r>
                  <a:rPr lang="en-US" sz="1600" dirty="0" smtClean="0"/>
                  <a:t>?</a:t>
                </a:r>
                <a:endParaRPr lang="en-US" sz="1600" dirty="0"/>
              </a:p>
              <a:p>
                <a:r>
                  <a:rPr lang="en-US" sz="1600" dirty="0"/>
                  <a:t> </a:t>
                </a:r>
              </a:p>
              <a:p>
                <a:pPr lvl="0"/>
                <a:r>
                  <a:rPr lang="en-US" sz="1600" dirty="0" smtClean="0"/>
                  <a:t>2. What </a:t>
                </a:r>
                <a:r>
                  <a:rPr lang="en-US" sz="1600" dirty="0"/>
                  <a:t>is the complexity of the function </a:t>
                </a:r>
                <a14:m>
                  <m:oMath xmlns:m="http://schemas.openxmlformats.org/officeDocument/2006/math">
                    <m:r>
                      <a:rPr lang="en-US" sz="1600" i="1">
                        <a:latin typeface="Cambria Math"/>
                      </a:rPr>
                      <m:t>𝑓</m:t>
                    </m:r>
                    <m:d>
                      <m:dPr>
                        <m:ctrlPr>
                          <a:rPr lang="en-US" sz="1600" i="1">
                            <a:latin typeface="Cambria Math"/>
                          </a:rPr>
                        </m:ctrlPr>
                      </m:dPr>
                      <m:e>
                        <m:r>
                          <a:rPr lang="en-US" sz="1600" i="1">
                            <a:latin typeface="Cambria Math"/>
                          </a:rPr>
                          <m:t>𝑛</m:t>
                        </m:r>
                      </m:e>
                    </m:d>
                    <m:r>
                      <a:rPr lang="en-US" sz="1600" i="1">
                        <a:latin typeface="Cambria Math"/>
                      </a:rPr>
                      <m:t>=</m:t>
                    </m:r>
                    <m:rad>
                      <m:radPr>
                        <m:degHide m:val="on"/>
                        <m:ctrlPr>
                          <a:rPr lang="en-US" sz="1600" i="1">
                            <a:latin typeface="Cambria Math"/>
                          </a:rPr>
                        </m:ctrlPr>
                      </m:radPr>
                      <m:deg/>
                      <m:e>
                        <m:r>
                          <a:rPr lang="en-US" sz="1600" i="1">
                            <a:latin typeface="Cambria Math"/>
                          </a:rPr>
                          <m:t>7</m:t>
                        </m:r>
                        <m:sSup>
                          <m:sSupPr>
                            <m:ctrlPr>
                              <a:rPr lang="en-US" sz="1600" i="1">
                                <a:latin typeface="Cambria Math"/>
                              </a:rPr>
                            </m:ctrlPr>
                          </m:sSupPr>
                          <m:e>
                            <m:r>
                              <a:rPr lang="en-US" sz="1600" i="1">
                                <a:latin typeface="Cambria Math"/>
                              </a:rPr>
                              <m:t>𝑛</m:t>
                            </m:r>
                          </m:e>
                          <m:sup>
                            <m:r>
                              <a:rPr lang="en-US" sz="1600" i="1">
                                <a:latin typeface="Cambria Math"/>
                              </a:rPr>
                              <m:t>4</m:t>
                            </m:r>
                          </m:sup>
                        </m:sSup>
                      </m:e>
                    </m:rad>
                    <m:r>
                      <a:rPr lang="en-US" sz="1600" i="1">
                        <a:latin typeface="Cambria Math"/>
                      </a:rPr>
                      <m:t>+2</m:t>
                    </m:r>
                    <m:sSup>
                      <m:sSupPr>
                        <m:ctrlPr>
                          <a:rPr lang="en-US" sz="1600" i="1">
                            <a:latin typeface="Cambria Math"/>
                          </a:rPr>
                        </m:ctrlPr>
                      </m:sSupPr>
                      <m:e>
                        <m:r>
                          <a:rPr lang="en-US" sz="1600" i="1">
                            <a:latin typeface="Cambria Math"/>
                          </a:rPr>
                          <m:t>𝑛</m:t>
                        </m:r>
                      </m:e>
                      <m:sup>
                        <m:r>
                          <a:rPr lang="en-US" sz="1600" i="1">
                            <a:latin typeface="Cambria Math"/>
                          </a:rPr>
                          <m:t>3</m:t>
                        </m:r>
                      </m:sup>
                    </m:sSup>
                    <m:r>
                      <a:rPr lang="en-US" sz="1600" i="1">
                        <a:latin typeface="Cambria Math"/>
                      </a:rPr>
                      <m:t>−20</m:t>
                    </m:r>
                    <m:r>
                      <a:rPr lang="en-US" sz="1600" i="1">
                        <a:latin typeface="Cambria Math"/>
                      </a:rPr>
                      <m:t>𝑛</m:t>
                    </m:r>
                    <m:r>
                      <a:rPr lang="en-US" sz="1600" i="1">
                        <a:latin typeface="Cambria Math"/>
                      </a:rPr>
                      <m:t>+6</m:t>
                    </m:r>
                  </m:oMath>
                </a14:m>
                <a:r>
                  <a:rPr lang="en-US" sz="1600" dirty="0"/>
                  <a:t>?</a:t>
                </a:r>
              </a:p>
              <a:p>
                <a:r>
                  <a:rPr lang="en-US" sz="1600" dirty="0"/>
                  <a:t> </a:t>
                </a:r>
              </a:p>
              <a:p>
                <a:pPr lvl="0"/>
                <a:r>
                  <a:rPr lang="en-US" sz="1600" dirty="0" smtClean="0"/>
                  <a:t>3. </a:t>
                </a:r>
                <a:r>
                  <a:rPr lang="en-US" sz="1600" b="1" dirty="0" smtClean="0"/>
                  <a:t>True/False</a:t>
                </a:r>
                <a:r>
                  <a:rPr lang="en-US" sz="1600" dirty="0"/>
                  <a:t>: If algorithm A is </a:t>
                </a:r>
                <a14:m>
                  <m:oMath xmlns:m="http://schemas.openxmlformats.org/officeDocument/2006/math">
                    <m:r>
                      <m:rPr>
                        <m:sty m:val="p"/>
                      </m:rPr>
                      <a:rPr lang="en-US" sz="1600">
                        <a:latin typeface="Cambria Math"/>
                      </a:rPr>
                      <m:t>Θ</m:t>
                    </m:r>
                    <m:r>
                      <a:rPr lang="en-US" sz="1600" i="1">
                        <a:latin typeface="Cambria Math"/>
                      </a:rPr>
                      <m:t>(</m:t>
                    </m:r>
                    <m:sSup>
                      <m:sSupPr>
                        <m:ctrlPr>
                          <a:rPr lang="en-US" sz="1600" i="1">
                            <a:latin typeface="Cambria Math"/>
                          </a:rPr>
                        </m:ctrlPr>
                      </m:sSupPr>
                      <m:e>
                        <m:r>
                          <a:rPr lang="en-US" sz="1600" i="1">
                            <a:latin typeface="Cambria Math"/>
                          </a:rPr>
                          <m:t>𝑛</m:t>
                        </m:r>
                      </m:e>
                      <m:sup>
                        <m:r>
                          <a:rPr lang="en-US" sz="1600" i="1">
                            <a:latin typeface="Cambria Math"/>
                          </a:rPr>
                          <m:t>2</m:t>
                        </m:r>
                      </m:sup>
                    </m:sSup>
                    <m:r>
                      <a:rPr lang="en-US" sz="1600" i="1">
                        <a:latin typeface="Cambria Math"/>
                      </a:rPr>
                      <m:t>)</m:t>
                    </m:r>
                  </m:oMath>
                </a14:m>
                <a:r>
                  <a:rPr lang="en-US" sz="1600" dirty="0"/>
                  <a:t> and A runs in 4 seconds when </a:t>
                </a:r>
                <a14:m>
                  <m:oMath xmlns:m="http://schemas.openxmlformats.org/officeDocument/2006/math">
                    <m:r>
                      <a:rPr lang="en-US" sz="1600" i="1">
                        <a:latin typeface="Cambria Math"/>
                      </a:rPr>
                      <m:t>𝑛</m:t>
                    </m:r>
                    <m:r>
                      <a:rPr lang="en-US" sz="1600" i="1">
                        <a:latin typeface="Cambria Math"/>
                      </a:rPr>
                      <m:t>=2</m:t>
                    </m:r>
                  </m:oMath>
                </a14:m>
                <a:r>
                  <a:rPr lang="en-US" sz="1600" dirty="0"/>
                  <a:t>, A will run in 9 seconds when </a:t>
                </a:r>
                <a14:m>
                  <m:oMath xmlns:m="http://schemas.openxmlformats.org/officeDocument/2006/math">
                    <m:r>
                      <a:rPr lang="en-US" sz="1600" i="1">
                        <a:latin typeface="Cambria Math"/>
                      </a:rPr>
                      <m:t>𝑛</m:t>
                    </m:r>
                    <m:r>
                      <a:rPr lang="en-US" sz="1600" i="1">
                        <a:latin typeface="Cambria Math"/>
                      </a:rPr>
                      <m:t>=3</m:t>
                    </m:r>
                  </m:oMath>
                </a14:m>
                <a:r>
                  <a:rPr lang="en-US" sz="1600" dirty="0" smtClean="0"/>
                  <a:t>.</a:t>
                </a:r>
                <a:endParaRPr lang="en-US" sz="1600" dirty="0"/>
              </a:p>
              <a:p>
                <a:r>
                  <a:rPr lang="en-US" sz="1600" dirty="0"/>
                  <a:t> </a:t>
                </a:r>
              </a:p>
              <a:p>
                <a:pPr lvl="0"/>
                <a:r>
                  <a:rPr lang="en-US" sz="1600" dirty="0" smtClean="0"/>
                  <a:t>4. What </a:t>
                </a:r>
                <a:r>
                  <a:rPr lang="en-US" sz="1600" dirty="0"/>
                  <a:t>is the complexity of the following algorithm in terms of </a:t>
                </a:r>
                <a:r>
                  <a:rPr lang="en-US" sz="1600" i="1" dirty="0"/>
                  <a:t>n</a:t>
                </a:r>
                <a:r>
                  <a:rPr lang="en-US" sz="1600" dirty="0" smtClean="0"/>
                  <a:t>?</a:t>
                </a:r>
              </a:p>
              <a:p>
                <a:pPr lvl="0"/>
                <a:r>
                  <a:rPr lang="en-US" sz="1600" dirty="0" smtClean="0"/>
                  <a:t>…</a:t>
                </a:r>
                <a:endParaRPr lang="en-US" sz="1600" dirty="0"/>
              </a:p>
              <a:p>
                <a:pPr lvl="0"/>
                <a:r>
                  <a:rPr lang="en-US" sz="1600" dirty="0" smtClean="0"/>
                  <a:t>5. </a:t>
                </a:r>
                <a:r>
                  <a:rPr lang="en-US" sz="1600" i="1" dirty="0" smtClean="0"/>
                  <a:t>What is the advantage of this type of test?</a:t>
                </a:r>
                <a:endParaRPr lang="en-US" sz="1600" i="1" dirty="0"/>
              </a:p>
            </p:txBody>
          </p:sp>
        </mc:Choice>
        <mc:Fallback xmlns="">
          <p:sp>
            <p:nvSpPr>
              <p:cNvPr id="5" name="Rectangle 4"/>
              <p:cNvSpPr>
                <a:spLocks noRot="1" noChangeAspect="1" noMove="1" noResize="1" noEditPoints="1" noAdjustHandles="1" noChangeArrowheads="1" noChangeShapeType="1" noTextEdit="1"/>
              </p:cNvSpPr>
              <p:nvPr/>
            </p:nvSpPr>
            <p:spPr>
              <a:xfrm>
                <a:off x="4800600" y="1752600"/>
                <a:ext cx="4114800" cy="4318683"/>
              </a:xfrm>
              <a:prstGeom prst="rect">
                <a:avLst/>
              </a:prstGeom>
              <a:blipFill rotWithShape="1">
                <a:blip r:embed="rId3"/>
                <a:stretch>
                  <a:fillRect l="-889" t="-565" r="-593" b="-706"/>
                </a:stretch>
              </a:blipFill>
            </p:spPr>
            <p:txBody>
              <a:bodyPr/>
              <a:lstStyle/>
              <a:p>
                <a:r>
                  <a:rPr lang="en-US">
                    <a:noFill/>
                  </a:rPr>
                  <a:t> </a:t>
                </a:r>
              </a:p>
            </p:txBody>
          </p:sp>
        </mc:Fallback>
      </mc:AlternateContent>
      <p:sp>
        <p:nvSpPr>
          <p:cNvPr id="6" name="TextBox 5"/>
          <p:cNvSpPr txBox="1"/>
          <p:nvPr/>
        </p:nvSpPr>
        <p:spPr>
          <a:xfrm>
            <a:off x="4800600" y="6183868"/>
            <a:ext cx="3962400" cy="369332"/>
          </a:xfrm>
          <a:prstGeom prst="rect">
            <a:avLst/>
          </a:prstGeom>
          <a:noFill/>
        </p:spPr>
        <p:txBody>
          <a:bodyPr wrap="square" rtlCol="0">
            <a:spAutoFit/>
          </a:bodyPr>
          <a:lstStyle/>
          <a:p>
            <a:r>
              <a:rPr lang="en-US" dirty="0" smtClean="0"/>
              <a:t>Average grade: </a:t>
            </a:r>
            <a:r>
              <a:rPr lang="en-US" b="1" dirty="0" smtClean="0"/>
              <a:t>84%</a:t>
            </a:r>
            <a:endParaRPr lang="en-US" b="1" dirty="0"/>
          </a:p>
        </p:txBody>
      </p:sp>
      <p:sp>
        <p:nvSpPr>
          <p:cNvPr id="8" name="Flowchart: Process 7"/>
          <p:cNvSpPr/>
          <p:nvPr/>
        </p:nvSpPr>
        <p:spPr>
          <a:xfrm>
            <a:off x="990600" y="2400300"/>
            <a:ext cx="3276600" cy="342900"/>
          </a:xfrm>
          <a:prstGeom prst="flowChart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Intuitively understand the problem</a:t>
            </a:r>
            <a:endParaRPr lang="en-US" sz="1600" dirty="0"/>
          </a:p>
        </p:txBody>
      </p:sp>
      <p:sp>
        <p:nvSpPr>
          <p:cNvPr id="9" name="Flowchart: Process 8"/>
          <p:cNvSpPr/>
          <p:nvPr/>
        </p:nvSpPr>
        <p:spPr>
          <a:xfrm>
            <a:off x="990600" y="3000375"/>
            <a:ext cx="3276600" cy="342900"/>
          </a:xfrm>
          <a:prstGeom prst="flowChart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Create a hypothetical solution</a:t>
            </a:r>
            <a:endParaRPr lang="en-US" sz="1600" dirty="0"/>
          </a:p>
        </p:txBody>
      </p:sp>
      <p:sp>
        <p:nvSpPr>
          <p:cNvPr id="10" name="Flowchart: Process 9"/>
          <p:cNvSpPr/>
          <p:nvPr/>
        </p:nvSpPr>
        <p:spPr>
          <a:xfrm>
            <a:off x="990600" y="3600450"/>
            <a:ext cx="3276600" cy="342900"/>
          </a:xfrm>
          <a:prstGeom prst="flowChart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Implement the solution</a:t>
            </a:r>
            <a:endParaRPr lang="en-US" sz="1600" dirty="0"/>
          </a:p>
        </p:txBody>
      </p:sp>
      <p:sp>
        <p:nvSpPr>
          <p:cNvPr id="11" name="Flowchart: Decision 10"/>
          <p:cNvSpPr/>
          <p:nvPr/>
        </p:nvSpPr>
        <p:spPr>
          <a:xfrm>
            <a:off x="990600" y="4800600"/>
            <a:ext cx="3276600" cy="685800"/>
          </a:xfrm>
          <a:prstGeom prst="flowChartDecisi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Did it work?</a:t>
            </a:r>
            <a:endParaRPr lang="en-US" sz="1600" dirty="0"/>
          </a:p>
        </p:txBody>
      </p:sp>
      <p:sp>
        <p:nvSpPr>
          <p:cNvPr id="12" name="Flowchart: Process 11"/>
          <p:cNvSpPr/>
          <p:nvPr/>
        </p:nvSpPr>
        <p:spPr>
          <a:xfrm>
            <a:off x="990600" y="4200525"/>
            <a:ext cx="3276600" cy="342900"/>
          </a:xfrm>
          <a:prstGeom prst="flowChart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Test the solution</a:t>
            </a:r>
            <a:endParaRPr lang="en-US" sz="1600" dirty="0"/>
          </a:p>
        </p:txBody>
      </p:sp>
      <p:cxnSp>
        <p:nvCxnSpPr>
          <p:cNvPr id="14" name="Elbow Connector 13"/>
          <p:cNvCxnSpPr>
            <a:stCxn id="11" idx="1"/>
            <a:endCxn id="9" idx="1"/>
          </p:cNvCxnSpPr>
          <p:nvPr/>
        </p:nvCxnSpPr>
        <p:spPr>
          <a:xfrm rot="10800000">
            <a:off x="990600" y="3171826"/>
            <a:ext cx="12700" cy="1971675"/>
          </a:xfrm>
          <a:prstGeom prst="bentConnector3">
            <a:avLst>
              <a:gd name="adj1" fmla="val 1800000"/>
            </a:avLst>
          </a:prstGeom>
          <a:ln>
            <a:tailEnd type="arrow"/>
          </a:ln>
        </p:spPr>
        <p:style>
          <a:lnRef idx="2">
            <a:schemeClr val="accent4"/>
          </a:lnRef>
          <a:fillRef idx="0">
            <a:schemeClr val="accent4"/>
          </a:fillRef>
          <a:effectRef idx="1">
            <a:schemeClr val="accent4"/>
          </a:effectRef>
          <a:fontRef idx="minor">
            <a:schemeClr val="tx1"/>
          </a:fontRef>
        </p:style>
      </p:cxnSp>
      <p:pic>
        <p:nvPicPr>
          <p:cNvPr id="2050" name="Picture 2" descr="http://i2.kym-cdn.com/entries/icons/original/000/000/188/DancingBannana.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5723528"/>
            <a:ext cx="994048" cy="98207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Elbow Connector 19"/>
          <p:cNvCxnSpPr>
            <a:stCxn id="11" idx="2"/>
            <a:endCxn id="2050" idx="0"/>
          </p:cNvCxnSpPr>
          <p:nvPr/>
        </p:nvCxnSpPr>
        <p:spPr>
          <a:xfrm rot="16200000" flipH="1">
            <a:off x="2511198" y="5604102"/>
            <a:ext cx="237128" cy="1724"/>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sp>
        <p:nvSpPr>
          <p:cNvPr id="23" name="TextBox 22"/>
          <p:cNvSpPr txBox="1"/>
          <p:nvPr/>
        </p:nvSpPr>
        <p:spPr>
          <a:xfrm>
            <a:off x="2667000" y="5410200"/>
            <a:ext cx="685800" cy="338554"/>
          </a:xfrm>
          <a:prstGeom prst="rect">
            <a:avLst/>
          </a:prstGeom>
          <a:noFill/>
        </p:spPr>
        <p:txBody>
          <a:bodyPr wrap="square" rtlCol="0">
            <a:spAutoFit/>
          </a:bodyPr>
          <a:lstStyle/>
          <a:p>
            <a:pPr algn="ctr"/>
            <a:r>
              <a:rPr lang="en-US" sz="1600" dirty="0" smtClean="0"/>
              <a:t>Yes</a:t>
            </a:r>
            <a:endParaRPr lang="en-US" sz="1600" dirty="0"/>
          </a:p>
        </p:txBody>
      </p:sp>
      <p:sp>
        <p:nvSpPr>
          <p:cNvPr id="22" name="TextBox 21"/>
          <p:cNvSpPr txBox="1"/>
          <p:nvPr/>
        </p:nvSpPr>
        <p:spPr>
          <a:xfrm>
            <a:off x="685800" y="6071283"/>
            <a:ext cx="3581400" cy="369332"/>
          </a:xfrm>
          <a:prstGeom prst="rect">
            <a:avLst/>
          </a:prstGeom>
          <a:noFill/>
        </p:spPr>
        <p:txBody>
          <a:bodyPr wrap="square" rtlCol="0">
            <a:spAutoFit/>
          </a:bodyPr>
          <a:lstStyle/>
          <a:p>
            <a:r>
              <a:rPr lang="en-US" dirty="0" smtClean="0"/>
              <a:t>Peanut butter                  jelly time!</a:t>
            </a:r>
            <a:endParaRPr lang="en-US" dirty="0"/>
          </a:p>
        </p:txBody>
      </p:sp>
      <p:cxnSp>
        <p:nvCxnSpPr>
          <p:cNvPr id="25" name="Elbow Connector 24"/>
          <p:cNvCxnSpPr>
            <a:stCxn id="12" idx="2"/>
            <a:endCxn id="11" idx="0"/>
          </p:cNvCxnSpPr>
          <p:nvPr/>
        </p:nvCxnSpPr>
        <p:spPr>
          <a:xfrm>
            <a:off x="2628900" y="4543425"/>
            <a:ext cx="0" cy="25717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8" name="Elbow Connector 27"/>
          <p:cNvCxnSpPr>
            <a:stCxn id="10" idx="2"/>
            <a:endCxn id="12" idx="0"/>
          </p:cNvCxnSpPr>
          <p:nvPr/>
        </p:nvCxnSpPr>
        <p:spPr>
          <a:xfrm>
            <a:off x="2628900" y="3943350"/>
            <a:ext cx="0" cy="25717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1" name="Elbow Connector 30"/>
          <p:cNvCxnSpPr>
            <a:stCxn id="9" idx="2"/>
            <a:endCxn id="10" idx="0"/>
          </p:cNvCxnSpPr>
          <p:nvPr/>
        </p:nvCxnSpPr>
        <p:spPr>
          <a:xfrm>
            <a:off x="2628900" y="3343275"/>
            <a:ext cx="0" cy="25717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4" name="Elbow Connector 33"/>
          <p:cNvCxnSpPr>
            <a:stCxn id="8" idx="2"/>
            <a:endCxn id="9" idx="0"/>
          </p:cNvCxnSpPr>
          <p:nvPr/>
        </p:nvCxnSpPr>
        <p:spPr>
          <a:xfrm>
            <a:off x="2628900" y="2743200"/>
            <a:ext cx="0" cy="25717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3" name="Flowchart: Alternate Process 42"/>
          <p:cNvSpPr/>
          <p:nvPr/>
        </p:nvSpPr>
        <p:spPr>
          <a:xfrm>
            <a:off x="4800600" y="3000375"/>
            <a:ext cx="3810000" cy="942975"/>
          </a:xfrm>
          <a:prstGeom prst="flowChartAlternate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Look at Wikipedia a lot</a:t>
            </a:r>
            <a:endParaRPr lang="en-US" dirty="0"/>
          </a:p>
        </p:txBody>
      </p:sp>
      <p:cxnSp>
        <p:nvCxnSpPr>
          <p:cNvPr id="51" name="Straight Connector 50"/>
          <p:cNvCxnSpPr>
            <a:stCxn id="9" idx="3"/>
            <a:endCxn id="43" idx="1"/>
          </p:cNvCxnSpPr>
          <p:nvPr/>
        </p:nvCxnSpPr>
        <p:spPr>
          <a:xfrm>
            <a:off x="4267200" y="3171825"/>
            <a:ext cx="533400" cy="300038"/>
          </a:xfrm>
          <a:prstGeom prst="line">
            <a:avLst/>
          </a:prstGeom>
        </p:spPr>
        <p:style>
          <a:lnRef idx="2">
            <a:schemeClr val="accent4"/>
          </a:lnRef>
          <a:fillRef idx="0">
            <a:schemeClr val="accent4"/>
          </a:fillRef>
          <a:effectRef idx="1">
            <a:schemeClr val="accent4"/>
          </a:effectRef>
          <a:fontRef idx="minor">
            <a:schemeClr val="tx1"/>
          </a:fontRef>
        </p:style>
      </p:cxnSp>
      <p:cxnSp>
        <p:nvCxnSpPr>
          <p:cNvPr id="53" name="Straight Connector 52"/>
          <p:cNvCxnSpPr>
            <a:stCxn id="10" idx="3"/>
          </p:cNvCxnSpPr>
          <p:nvPr/>
        </p:nvCxnSpPr>
        <p:spPr>
          <a:xfrm flipV="1">
            <a:off x="4267200" y="3471862"/>
            <a:ext cx="533400" cy="300038"/>
          </a:xfrm>
          <a:prstGeom prst="line">
            <a:avLst/>
          </a:prstGeom>
        </p:spPr>
        <p:style>
          <a:lnRef idx="2">
            <a:schemeClr val="accent4"/>
          </a:lnRef>
          <a:fillRef idx="0">
            <a:schemeClr val="accent4"/>
          </a:fillRef>
          <a:effectRef idx="1">
            <a:schemeClr val="accent4"/>
          </a:effectRef>
          <a:fontRef idx="minor">
            <a:schemeClr val="tx1"/>
          </a:fontRef>
        </p:style>
      </p:cxnSp>
      <p:cxnSp>
        <p:nvCxnSpPr>
          <p:cNvPr id="55" name="Straight Connector 54"/>
          <p:cNvCxnSpPr>
            <a:stCxn id="12" idx="3"/>
            <a:endCxn id="43" idx="1"/>
          </p:cNvCxnSpPr>
          <p:nvPr/>
        </p:nvCxnSpPr>
        <p:spPr>
          <a:xfrm flipV="1">
            <a:off x="4267200" y="3471863"/>
            <a:ext cx="533400" cy="900112"/>
          </a:xfrm>
          <a:prstGeom prst="line">
            <a:avLst/>
          </a:prstGeom>
        </p:spPr>
        <p:style>
          <a:lnRef idx="2">
            <a:schemeClr val="accent4"/>
          </a:lnRef>
          <a:fillRef idx="0">
            <a:schemeClr val="accent4"/>
          </a:fillRef>
          <a:effectRef idx="1">
            <a:schemeClr val="accent4"/>
          </a:effectRef>
          <a:fontRef idx="minor">
            <a:schemeClr val="tx1"/>
          </a:fontRef>
        </p:style>
      </p:cxnSp>
      <p:cxnSp>
        <p:nvCxnSpPr>
          <p:cNvPr id="57" name="Straight Connector 56"/>
          <p:cNvCxnSpPr>
            <a:stCxn id="8" idx="3"/>
            <a:endCxn id="43" idx="1"/>
          </p:cNvCxnSpPr>
          <p:nvPr/>
        </p:nvCxnSpPr>
        <p:spPr>
          <a:xfrm>
            <a:off x="4267200" y="2571750"/>
            <a:ext cx="533400" cy="900113"/>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49776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animEffect transition="in" filter="fade">
                                      <p:cBhvr>
                                        <p:cTn id="7" dur="500"/>
                                        <p:tgtEl>
                                          <p:spTgt spid="5">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2033</TotalTime>
  <Words>6070</Words>
  <Application>Microsoft Office PowerPoint</Application>
  <PresentationFormat>On-screen Show (4:3)</PresentationFormat>
  <Paragraphs>356</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Sketchbook</vt:lpstr>
      <vt:lpstr>Recognizing and Nurturing Technical Intuition</vt:lpstr>
      <vt:lpstr>Who am I?</vt:lpstr>
      <vt:lpstr>Why so much passion?</vt:lpstr>
      <vt:lpstr>Why is this important?</vt:lpstr>
      <vt:lpstr>“Technical Intuition”</vt:lpstr>
      <vt:lpstr>Pigeonhole Sort</vt:lpstr>
      <vt:lpstr>Intuition and Logic</vt:lpstr>
      <vt:lpstr>Intuition and Logic</vt:lpstr>
      <vt:lpstr>Thinking &gt; Memorization</vt:lpstr>
      <vt:lpstr>Creativity in the Classroom</vt:lpstr>
      <vt:lpstr>How do you get 8-year olds to program, anyway?</vt:lpstr>
      <vt:lpstr>Recognizing a technical mindset</vt:lpstr>
      <vt:lpstr>Obvious: Make Learning Fun</vt:lpstr>
      <vt:lpstr>The Problem of Retention</vt:lpstr>
      <vt:lpstr>Why the attrition?</vt:lpstr>
      <vt:lpstr>Effective Motivators</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and Nurturing Technical Intuition</dc:title>
  <dc:creator>Michael Barnathan</dc:creator>
  <cp:lastModifiedBy>Michael Barnathan</cp:lastModifiedBy>
  <cp:revision>417</cp:revision>
  <dcterms:created xsi:type="dcterms:W3CDTF">2012-06-23T01:58:52Z</dcterms:created>
  <dcterms:modified xsi:type="dcterms:W3CDTF">2012-06-28T02:44:38Z</dcterms:modified>
</cp:coreProperties>
</file>